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1" r:id="rId4"/>
    <p:sldId id="258" r:id="rId5"/>
    <p:sldId id="259" r:id="rId6"/>
    <p:sldId id="262" r:id="rId7"/>
    <p:sldId id="263" r:id="rId8"/>
    <p:sldId id="266"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9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27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85488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585097" y="2415671"/>
            <a:ext cx="6035159" cy="833199"/>
          </a:xfrm>
          <a:prstGeom prst="rect">
            <a:avLst/>
          </a:prstGeom>
          <a:noFill/>
          <a:ln/>
        </p:spPr>
        <p:txBody>
          <a:bodyPr wrap="none" rtlCol="0" anchor="t"/>
          <a:lstStyle/>
          <a:p>
            <a:pPr marL="0" indent="0">
              <a:lnSpc>
                <a:spcPts val="6561"/>
              </a:lnSpc>
              <a:buNone/>
            </a:pPr>
            <a:r>
              <a:rPr lang="en-US" sz="5249" b="1" i="1" kern="0" spc="-105"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SMART WATER FOUNTAIN</a:t>
            </a:r>
            <a:endParaRPr lang="en-US" sz="5249"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Text 2"/>
          <p:cNvSpPr/>
          <p:nvPr/>
        </p:nvSpPr>
        <p:spPr>
          <a:xfrm>
            <a:off x="1124653" y="3972922"/>
            <a:ext cx="7516487" cy="4128662"/>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The Smart Water Fountain project aims to improve public water fountains by implementing IoT sensors to track water flow, detect malfunctions in real-time and provide residents with a user-friendly mobile app</a:t>
            </a:r>
            <a:r>
              <a:rPr lang="en-US" sz="2800" kern="0" spc="-35" dirty="0" smtClean="0">
                <a:solidFill>
                  <a:srgbClr val="272525"/>
                </a:solidFill>
                <a:latin typeface="Times New Roman" panose="02020603050405020304" pitchFamily="18" charset="0"/>
                <a:ea typeface="Source Sans Pro" pitchFamily="34" charset="-122"/>
                <a:cs typeface="Times New Roman" panose="02020603050405020304" pitchFamily="18" charset="0"/>
              </a:rPr>
              <a:t>. </a:t>
            </a:r>
          </a:p>
          <a:p>
            <a:pPr marL="0" indent="0">
              <a:lnSpc>
                <a:spcPts val="2799"/>
              </a:lnSpc>
              <a:buNone/>
            </a:pPr>
            <a:endPar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nSpc>
                <a:spcPts val="2799"/>
              </a:lnSpc>
              <a:buNone/>
            </a:pPr>
            <a:endParaRPr lang="en-US" sz="2800" kern="0" spc="-35" dirty="0" smtClean="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nSpc>
                <a:spcPts val="2799"/>
              </a:lnSpc>
              <a:buNone/>
            </a:pPr>
            <a:endPar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9272016" y="0"/>
            <a:ext cx="5358384"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24,368 Thank You Images, Stock Photos &amp; Vectors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728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2"/>
          <p:cNvSpPr/>
          <p:nvPr/>
        </p:nvSpPr>
        <p:spPr>
          <a:xfrm>
            <a:off x="2135207" y="873503"/>
            <a:ext cx="4443889" cy="694373"/>
          </a:xfrm>
          <a:prstGeom prst="rect">
            <a:avLst/>
          </a:prstGeom>
          <a:noFill/>
          <a:ln/>
        </p:spPr>
        <p:txBody>
          <a:bodyPr wrap="none" rtlCol="0" anchor="t"/>
          <a:lstStyle/>
          <a:p>
            <a:pPr marL="0" indent="0">
              <a:lnSpc>
                <a:spcPts val="5468"/>
              </a:lnSpc>
              <a:buNone/>
            </a:pPr>
            <a:r>
              <a:rPr lang="en-US" sz="5400" b="1" i="1" kern="0" spc="-87"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PROJECT</a:t>
            </a:r>
            <a:r>
              <a:rPr lang="en-US" sz="5400" b="1" i="1" kern="0" spc="-87" dirty="0" smtClean="0">
                <a:solidFill>
                  <a:srgbClr val="FF75D3"/>
                </a:solidFill>
                <a:latin typeface="Times New Roman" panose="02020603050405020304" pitchFamily="18" charset="0"/>
                <a:ea typeface="adonis-web" pitchFamily="34" charset="-122"/>
                <a:cs typeface="Times New Roman" panose="02020603050405020304" pitchFamily="18" charset="0"/>
              </a:rPr>
              <a:t> </a:t>
            </a:r>
            <a:r>
              <a:rPr lang="en-US" sz="5400" b="1" i="1" kern="0" spc="-87"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DEFINITION</a:t>
            </a:r>
            <a:endParaRPr lang="en-US" sz="5400"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7" name="Shape 3"/>
          <p:cNvSpPr/>
          <p:nvPr/>
        </p:nvSpPr>
        <p:spPr>
          <a:xfrm>
            <a:off x="2385894" y="2069013"/>
            <a:ext cx="499943" cy="499943"/>
          </a:xfrm>
          <a:prstGeom prst="roundRect">
            <a:avLst>
              <a:gd name="adj" fmla="val 20000"/>
            </a:avLst>
          </a:prstGeom>
          <a:solidFill>
            <a:srgbClr val="EBD0FB"/>
          </a:solidFill>
          <a:ln w="13811">
            <a:solidFill>
              <a:srgbClr val="D7A1F7"/>
            </a:solidFill>
            <a:prstDash val="solid"/>
          </a:ln>
        </p:spPr>
      </p:sp>
      <p:sp>
        <p:nvSpPr>
          <p:cNvPr id="8" name="Text 4"/>
          <p:cNvSpPr/>
          <p:nvPr/>
        </p:nvSpPr>
        <p:spPr>
          <a:xfrm>
            <a:off x="2543889" y="2076230"/>
            <a:ext cx="183952" cy="416481"/>
          </a:xfrm>
          <a:prstGeom prst="rect">
            <a:avLst/>
          </a:prstGeom>
          <a:noFill/>
          <a:ln/>
        </p:spPr>
        <p:txBody>
          <a:bodyPr wrap="none" rtlCol="0" anchor="t"/>
          <a:lstStyle/>
          <a:p>
            <a:pPr marL="0" indent="0" algn="ctr">
              <a:lnSpc>
                <a:spcPts val="3281"/>
              </a:lnSpc>
              <a:buNone/>
            </a:pPr>
            <a:r>
              <a:rPr lang="en-US" sz="2800" b="1" kern="0" spc="-52"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3070503" y="2162384"/>
            <a:ext cx="2472095" cy="347186"/>
          </a:xfrm>
          <a:prstGeom prst="rect">
            <a:avLst/>
          </a:prstGeom>
          <a:noFill/>
          <a:ln/>
        </p:spPr>
        <p:txBody>
          <a:bodyPr wrap="none" rtlCol="0" anchor="t"/>
          <a:lstStyle/>
          <a:p>
            <a:pPr marL="0" indent="0">
              <a:lnSpc>
                <a:spcPts val="2734"/>
              </a:lnSpc>
              <a:buNone/>
            </a:pPr>
            <a:r>
              <a:rPr lang="en-US" sz="3600" b="1" i="1" kern="0" spc="-44" dirty="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Real-time</a:t>
            </a:r>
            <a:r>
              <a:rPr lang="en-US" sz="3200" b="1" i="1" kern="0" spc="-44" dirty="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 Monitoring</a:t>
            </a:r>
            <a:endParaRPr lang="en-US" sz="32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0" name="Text 6"/>
          <p:cNvSpPr/>
          <p:nvPr/>
        </p:nvSpPr>
        <p:spPr>
          <a:xfrm>
            <a:off x="2885837" y="2851963"/>
            <a:ext cx="4133612" cy="355402"/>
          </a:xfrm>
          <a:prstGeom prst="rect">
            <a:avLst/>
          </a:prstGeom>
          <a:noFill/>
          <a:ln/>
        </p:spPr>
        <p:txBody>
          <a:bodyPr wrap="non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Track water usage and </a:t>
            </a:r>
            <a:r>
              <a:rPr lang="en-US" sz="2800" kern="0" spc="-35" dirty="0" smtClean="0">
                <a:solidFill>
                  <a:srgbClr val="272525"/>
                </a:solidFill>
                <a:latin typeface="Times New Roman" panose="02020603050405020304" pitchFamily="18" charset="0"/>
                <a:ea typeface="Source Sans Pro" pitchFamily="34" charset="-122"/>
                <a:cs typeface="Times New Roman" panose="02020603050405020304" pitchFamily="18" charset="0"/>
              </a:rPr>
              <a:t>flow</a:t>
            </a:r>
          </a:p>
          <a:p>
            <a:pPr marL="0" indent="0">
              <a:lnSpc>
                <a:spcPts val="2799"/>
              </a:lnSpc>
              <a:buNone/>
            </a:pPr>
            <a:r>
              <a:rPr lang="en-US" sz="2800" kern="0" spc="-35" dirty="0" smtClean="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rates in real-time.</a:t>
            </a:r>
            <a:endParaRPr lang="en-US" sz="2800" dirty="0">
              <a:latin typeface="Times New Roman" panose="02020603050405020304" pitchFamily="18" charset="0"/>
              <a:cs typeface="Times New Roman" panose="02020603050405020304" pitchFamily="18" charset="0"/>
            </a:endParaRPr>
          </a:p>
        </p:txBody>
      </p:sp>
      <p:sp>
        <p:nvSpPr>
          <p:cNvPr id="11" name="Shape 7"/>
          <p:cNvSpPr/>
          <p:nvPr/>
        </p:nvSpPr>
        <p:spPr>
          <a:xfrm>
            <a:off x="7385542" y="2034349"/>
            <a:ext cx="499943" cy="499943"/>
          </a:xfrm>
          <a:prstGeom prst="roundRect">
            <a:avLst>
              <a:gd name="adj" fmla="val 20000"/>
            </a:avLst>
          </a:prstGeom>
          <a:solidFill>
            <a:srgbClr val="EBD0FB"/>
          </a:solidFill>
          <a:ln w="13811">
            <a:solidFill>
              <a:srgbClr val="D7A1F7"/>
            </a:solidFill>
            <a:prstDash val="solid"/>
          </a:ln>
        </p:spPr>
      </p:sp>
      <p:sp>
        <p:nvSpPr>
          <p:cNvPr id="12" name="Text 8"/>
          <p:cNvSpPr/>
          <p:nvPr/>
        </p:nvSpPr>
        <p:spPr>
          <a:xfrm>
            <a:off x="7543001" y="2076079"/>
            <a:ext cx="183952" cy="416481"/>
          </a:xfrm>
          <a:prstGeom prst="rect">
            <a:avLst/>
          </a:prstGeom>
          <a:noFill/>
          <a:ln/>
        </p:spPr>
        <p:txBody>
          <a:bodyPr wrap="none" rtlCol="0" anchor="t"/>
          <a:lstStyle/>
          <a:p>
            <a:pPr marL="0" indent="0" algn="ctr">
              <a:lnSpc>
                <a:spcPts val="3281"/>
              </a:lnSpc>
              <a:buNone/>
            </a:pPr>
            <a:r>
              <a:rPr lang="en-US" sz="2800" b="1" kern="0" spc="-52"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800" dirty="0">
              <a:latin typeface="Times New Roman" panose="02020603050405020304" pitchFamily="18" charset="0"/>
              <a:cs typeface="Times New Roman" panose="02020603050405020304" pitchFamily="18" charset="0"/>
            </a:endParaRPr>
          </a:p>
        </p:txBody>
      </p:sp>
      <p:sp>
        <p:nvSpPr>
          <p:cNvPr id="13" name="Text 9"/>
          <p:cNvSpPr/>
          <p:nvPr/>
        </p:nvSpPr>
        <p:spPr>
          <a:xfrm>
            <a:off x="8148399" y="2110726"/>
            <a:ext cx="2466618" cy="347186"/>
          </a:xfrm>
          <a:prstGeom prst="rect">
            <a:avLst/>
          </a:prstGeom>
          <a:noFill/>
          <a:ln/>
        </p:spPr>
        <p:txBody>
          <a:bodyPr wrap="none" rtlCol="0" anchor="t"/>
          <a:lstStyle/>
          <a:p>
            <a:pPr marL="0" indent="0">
              <a:lnSpc>
                <a:spcPts val="2734"/>
              </a:lnSpc>
              <a:buNone/>
            </a:pPr>
            <a:r>
              <a:rPr lang="en-US" sz="3200" b="1" i="1" kern="0" spc="-44" dirty="0">
                <a:solidFill>
                  <a:schemeClr val="accent1">
                    <a:lumMod val="75000"/>
                  </a:schemeClr>
                </a:solidFill>
                <a:latin typeface="Times New Roman" panose="02020603050405020304" pitchFamily="18" charset="0"/>
                <a:ea typeface="adonis-web" pitchFamily="34" charset="-122"/>
                <a:cs typeface="Times New Roman" panose="02020603050405020304" pitchFamily="18" charset="0"/>
              </a:rPr>
              <a:t>Efficient Water Usage</a:t>
            </a:r>
            <a:endParaRPr lang="en-US" sz="3200"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 name="Text 10"/>
          <p:cNvSpPr/>
          <p:nvPr/>
        </p:nvSpPr>
        <p:spPr>
          <a:xfrm>
            <a:off x="8148399" y="2805589"/>
            <a:ext cx="4133612" cy="1066205"/>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Properly maintain water fountain operations to ensure efficient water usage without affecting demand.</a:t>
            </a:r>
            <a:endParaRPr lang="en-US" sz="2800" dirty="0">
              <a:latin typeface="Times New Roman" panose="02020603050405020304" pitchFamily="18" charset="0"/>
              <a:cs typeface="Times New Roman" panose="02020603050405020304" pitchFamily="18" charset="0"/>
            </a:endParaRPr>
          </a:p>
        </p:txBody>
      </p:sp>
      <p:sp>
        <p:nvSpPr>
          <p:cNvPr id="15" name="Shape 11"/>
          <p:cNvSpPr/>
          <p:nvPr/>
        </p:nvSpPr>
        <p:spPr>
          <a:xfrm>
            <a:off x="2348389" y="4913233"/>
            <a:ext cx="499943" cy="499943"/>
          </a:xfrm>
          <a:prstGeom prst="roundRect">
            <a:avLst>
              <a:gd name="adj" fmla="val 20000"/>
            </a:avLst>
          </a:prstGeom>
          <a:solidFill>
            <a:srgbClr val="EBD0FB"/>
          </a:solidFill>
          <a:ln w="13811">
            <a:solidFill>
              <a:srgbClr val="D7A1F7"/>
            </a:solidFill>
            <a:prstDash val="solid"/>
          </a:ln>
        </p:spPr>
      </p:sp>
      <p:sp>
        <p:nvSpPr>
          <p:cNvPr id="16" name="Text 12"/>
          <p:cNvSpPr/>
          <p:nvPr/>
        </p:nvSpPr>
        <p:spPr>
          <a:xfrm>
            <a:off x="2506385" y="4954905"/>
            <a:ext cx="183952" cy="416481"/>
          </a:xfrm>
          <a:prstGeom prst="rect">
            <a:avLst/>
          </a:prstGeom>
          <a:noFill/>
          <a:ln/>
        </p:spPr>
        <p:txBody>
          <a:bodyPr wrap="none" rtlCol="0" anchor="t"/>
          <a:lstStyle/>
          <a:p>
            <a:pPr marL="0" indent="0" algn="ctr">
              <a:lnSpc>
                <a:spcPts val="3281"/>
              </a:lnSpc>
              <a:buNone/>
            </a:pPr>
            <a:r>
              <a:rPr lang="en-US" sz="2800" b="1" kern="0" spc="-52"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800" dirty="0">
              <a:latin typeface="Times New Roman" panose="02020603050405020304" pitchFamily="18" charset="0"/>
              <a:cs typeface="Times New Roman" panose="02020603050405020304" pitchFamily="18" charset="0"/>
            </a:endParaRPr>
          </a:p>
        </p:txBody>
      </p:sp>
      <p:sp>
        <p:nvSpPr>
          <p:cNvPr id="17" name="Text 13"/>
          <p:cNvSpPr/>
          <p:nvPr/>
        </p:nvSpPr>
        <p:spPr>
          <a:xfrm>
            <a:off x="3070503" y="4989552"/>
            <a:ext cx="2573298" cy="347186"/>
          </a:xfrm>
          <a:prstGeom prst="rect">
            <a:avLst/>
          </a:prstGeom>
          <a:noFill/>
          <a:ln/>
        </p:spPr>
        <p:txBody>
          <a:bodyPr wrap="none" rtlCol="0" anchor="t"/>
          <a:lstStyle/>
          <a:p>
            <a:pPr marL="0" indent="0">
              <a:lnSpc>
                <a:spcPts val="2734"/>
              </a:lnSpc>
              <a:buNone/>
            </a:pPr>
            <a:r>
              <a:rPr lang="en-US" sz="3200" b="1" i="1" kern="0" spc="-44" dirty="0">
                <a:solidFill>
                  <a:schemeClr val="accent1">
                    <a:lumMod val="75000"/>
                  </a:schemeClr>
                </a:solidFill>
                <a:latin typeface="Times New Roman" panose="02020603050405020304" pitchFamily="18" charset="0"/>
                <a:ea typeface="adonis-web" pitchFamily="34" charset="-122"/>
                <a:cs typeface="Times New Roman" panose="02020603050405020304" pitchFamily="18" charset="0"/>
              </a:rPr>
              <a:t>Malfunction Detection</a:t>
            </a:r>
            <a:endParaRPr lang="en-US" sz="3200"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 name="Text 14"/>
          <p:cNvSpPr/>
          <p:nvPr/>
        </p:nvSpPr>
        <p:spPr>
          <a:xfrm>
            <a:off x="3070503" y="5558909"/>
            <a:ext cx="4133612" cy="710803"/>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Implement sensors that detect and report malfunctions and issues in real-time.</a:t>
            </a:r>
            <a:endParaRPr lang="en-US" sz="2800" dirty="0">
              <a:latin typeface="Times New Roman" panose="02020603050405020304" pitchFamily="18" charset="0"/>
              <a:cs typeface="Times New Roman" panose="02020603050405020304" pitchFamily="18" charset="0"/>
            </a:endParaRPr>
          </a:p>
        </p:txBody>
      </p:sp>
      <p:sp>
        <p:nvSpPr>
          <p:cNvPr id="19" name="Shape 15"/>
          <p:cNvSpPr/>
          <p:nvPr/>
        </p:nvSpPr>
        <p:spPr>
          <a:xfrm>
            <a:off x="7426285" y="4913233"/>
            <a:ext cx="499943" cy="499943"/>
          </a:xfrm>
          <a:prstGeom prst="roundRect">
            <a:avLst>
              <a:gd name="adj" fmla="val 20000"/>
            </a:avLst>
          </a:prstGeom>
          <a:solidFill>
            <a:srgbClr val="EBD0FB"/>
          </a:solidFill>
          <a:ln w="13811">
            <a:solidFill>
              <a:srgbClr val="D7A1F7"/>
            </a:solidFill>
            <a:prstDash val="solid"/>
          </a:ln>
        </p:spPr>
      </p:sp>
      <p:sp>
        <p:nvSpPr>
          <p:cNvPr id="20" name="Text 16"/>
          <p:cNvSpPr/>
          <p:nvPr/>
        </p:nvSpPr>
        <p:spPr>
          <a:xfrm>
            <a:off x="7584281" y="4954905"/>
            <a:ext cx="183952" cy="416481"/>
          </a:xfrm>
          <a:prstGeom prst="rect">
            <a:avLst/>
          </a:prstGeom>
          <a:noFill/>
          <a:ln/>
        </p:spPr>
        <p:txBody>
          <a:bodyPr wrap="none" rtlCol="0" anchor="t"/>
          <a:lstStyle/>
          <a:p>
            <a:pPr marL="0" indent="0" algn="ctr">
              <a:lnSpc>
                <a:spcPts val="3281"/>
              </a:lnSpc>
              <a:buNone/>
            </a:pPr>
            <a:r>
              <a:rPr lang="en-US" sz="2800" b="1" kern="0" spc="-52" dirty="0">
                <a:solidFill>
                  <a:srgbClr val="272525"/>
                </a:solidFill>
                <a:latin typeface="Times New Roman" panose="02020603050405020304" pitchFamily="18" charset="0"/>
                <a:ea typeface="adonis-web" pitchFamily="34" charset="-122"/>
                <a:cs typeface="Times New Roman" panose="02020603050405020304" pitchFamily="18" charset="0"/>
              </a:rPr>
              <a:t>4</a:t>
            </a:r>
            <a:endParaRPr lang="en-US" sz="2800" dirty="0">
              <a:latin typeface="Times New Roman" panose="02020603050405020304" pitchFamily="18" charset="0"/>
              <a:cs typeface="Times New Roman" panose="02020603050405020304" pitchFamily="18" charset="0"/>
            </a:endParaRPr>
          </a:p>
        </p:txBody>
      </p:sp>
      <p:sp>
        <p:nvSpPr>
          <p:cNvPr id="21" name="Text 17"/>
          <p:cNvSpPr/>
          <p:nvPr/>
        </p:nvSpPr>
        <p:spPr>
          <a:xfrm>
            <a:off x="8148399" y="4989552"/>
            <a:ext cx="2292787" cy="347186"/>
          </a:xfrm>
          <a:prstGeom prst="rect">
            <a:avLst/>
          </a:prstGeom>
          <a:noFill/>
          <a:ln/>
        </p:spPr>
        <p:txBody>
          <a:bodyPr wrap="none" rtlCol="0" anchor="t"/>
          <a:lstStyle/>
          <a:p>
            <a:pPr marL="0" indent="0">
              <a:lnSpc>
                <a:spcPts val="2734"/>
              </a:lnSpc>
              <a:buNone/>
            </a:pPr>
            <a:r>
              <a:rPr lang="en-US" sz="3200" b="1" i="1" kern="0" spc="-44" dirty="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Resident Awareness</a:t>
            </a:r>
            <a:endParaRPr lang="en-US" sz="32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2" name="Text 18"/>
          <p:cNvSpPr/>
          <p:nvPr/>
        </p:nvSpPr>
        <p:spPr>
          <a:xfrm>
            <a:off x="8148399" y="5558909"/>
            <a:ext cx="4133612" cy="1066205"/>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Create a user-friendly mobile app to inform residents about the status and availability of nearby water fountains.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122521" y="481608"/>
            <a:ext cx="3503176" cy="547330"/>
          </a:xfrm>
          <a:prstGeom prst="rect">
            <a:avLst/>
          </a:prstGeom>
          <a:noFill/>
          <a:ln/>
        </p:spPr>
        <p:txBody>
          <a:bodyPr wrap="none" rtlCol="0" anchor="t"/>
          <a:lstStyle/>
          <a:p>
            <a:pPr marL="0" indent="0">
              <a:lnSpc>
                <a:spcPts val="4310"/>
              </a:lnSpc>
              <a:buNone/>
            </a:pPr>
            <a:r>
              <a:rPr lang="en-US" sz="4000" b="1" i="1" kern="0" spc="-69"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PROJECT OBJECTIVES</a:t>
            </a:r>
            <a:endParaRPr lang="en-US" sz="4000"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Shape 2"/>
          <p:cNvSpPr/>
          <p:nvPr/>
        </p:nvSpPr>
        <p:spPr>
          <a:xfrm>
            <a:off x="3644860" y="1379220"/>
            <a:ext cx="35004" cy="6606897"/>
          </a:xfrm>
          <a:prstGeom prst="rect">
            <a:avLst/>
          </a:prstGeom>
          <a:solidFill>
            <a:srgbClr val="D7A1F7"/>
          </a:solidFill>
          <a:ln/>
        </p:spPr>
      </p:sp>
      <p:sp>
        <p:nvSpPr>
          <p:cNvPr id="6" name="Shape 3"/>
          <p:cNvSpPr/>
          <p:nvPr/>
        </p:nvSpPr>
        <p:spPr>
          <a:xfrm>
            <a:off x="3859411" y="1695569"/>
            <a:ext cx="613053" cy="35004"/>
          </a:xfrm>
          <a:prstGeom prst="rect">
            <a:avLst/>
          </a:prstGeom>
          <a:solidFill>
            <a:srgbClr val="D7A1F7"/>
          </a:solidFill>
          <a:ln/>
        </p:spPr>
      </p:sp>
      <p:sp>
        <p:nvSpPr>
          <p:cNvPr id="7" name="Shape 4"/>
          <p:cNvSpPr/>
          <p:nvPr/>
        </p:nvSpPr>
        <p:spPr>
          <a:xfrm>
            <a:off x="3465314" y="1516023"/>
            <a:ext cx="394097" cy="394097"/>
          </a:xfrm>
          <a:prstGeom prst="roundRect">
            <a:avLst>
              <a:gd name="adj" fmla="val 20001"/>
            </a:avLst>
          </a:prstGeom>
          <a:solidFill>
            <a:srgbClr val="EBD0FB"/>
          </a:solidFill>
          <a:ln w="10835">
            <a:solidFill>
              <a:srgbClr val="D7A1F7"/>
            </a:solidFill>
            <a:prstDash val="solid"/>
          </a:ln>
        </p:spPr>
      </p:sp>
      <p:sp>
        <p:nvSpPr>
          <p:cNvPr id="8" name="Text 5"/>
          <p:cNvSpPr/>
          <p:nvPr/>
        </p:nvSpPr>
        <p:spPr>
          <a:xfrm>
            <a:off x="3592592" y="1548884"/>
            <a:ext cx="139541" cy="328374"/>
          </a:xfrm>
          <a:prstGeom prst="rect">
            <a:avLst/>
          </a:prstGeom>
          <a:noFill/>
          <a:ln/>
        </p:spPr>
        <p:txBody>
          <a:bodyPr wrap="none" rtlCol="0" anchor="t"/>
          <a:lstStyle/>
          <a:p>
            <a:pPr marL="0" indent="0" algn="ctr">
              <a:lnSpc>
                <a:spcPts val="2586"/>
              </a:lnSpc>
              <a:buNone/>
            </a:pPr>
            <a:r>
              <a:rPr lang="en-US" sz="2400" b="1" kern="0" spc="-41"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4625697" y="1554361"/>
            <a:ext cx="3451027" cy="273606"/>
          </a:xfrm>
          <a:prstGeom prst="rect">
            <a:avLst/>
          </a:prstGeom>
          <a:noFill/>
          <a:ln/>
        </p:spPr>
        <p:txBody>
          <a:bodyPr wrap="none" rtlCol="0" anchor="t"/>
          <a:lstStyle/>
          <a:p>
            <a:pPr marL="0" indent="0" algn="l">
              <a:lnSpc>
                <a:spcPts val="2155"/>
              </a:lnSpc>
              <a:buNone/>
            </a:pPr>
            <a:r>
              <a:rPr lang="en-US" sz="2400" b="1" i="1" kern="0" spc="-34" dirty="0" smtClean="0">
                <a:solidFill>
                  <a:srgbClr val="272525"/>
                </a:solidFill>
                <a:latin typeface="Times New Roman" panose="02020603050405020304" pitchFamily="18" charset="0"/>
                <a:ea typeface="adonis-web" pitchFamily="34" charset="-122"/>
                <a:cs typeface="Times New Roman" panose="02020603050405020304" pitchFamily="18" charset="0"/>
              </a:rPr>
              <a:t>REAL-TIME WATER FOUNTAIN MONITORING</a:t>
            </a:r>
            <a:endParaRPr lang="en-US" sz="2400" i="1" dirty="0">
              <a:latin typeface="Times New Roman" panose="02020603050405020304" pitchFamily="18" charset="0"/>
              <a:cs typeface="Times New Roman" panose="02020603050405020304" pitchFamily="18" charset="0"/>
            </a:endParaRPr>
          </a:p>
        </p:txBody>
      </p:sp>
      <p:sp>
        <p:nvSpPr>
          <p:cNvPr id="10" name="Text 7"/>
          <p:cNvSpPr/>
          <p:nvPr/>
        </p:nvSpPr>
        <p:spPr>
          <a:xfrm>
            <a:off x="4625697" y="2003108"/>
            <a:ext cx="8029599" cy="560308"/>
          </a:xfrm>
          <a:prstGeom prst="rect">
            <a:avLst/>
          </a:prstGeom>
          <a:noFill/>
          <a:ln/>
        </p:spPr>
        <p:txBody>
          <a:bodyPr wrap="square" rtlCol="0" anchor="t"/>
          <a:lstStyle/>
          <a:p>
            <a:pPr marL="0" indent="0" algn="l">
              <a:lnSpc>
                <a:spcPts val="2207"/>
              </a:lnSpc>
              <a:buNone/>
            </a:pPr>
            <a:r>
              <a:rPr lang="en-US" sz="2800" kern="0" spc="-28" dirty="0">
                <a:solidFill>
                  <a:srgbClr val="272525"/>
                </a:solidFill>
                <a:latin typeface="Times New Roman" panose="02020603050405020304" pitchFamily="18" charset="0"/>
                <a:ea typeface="Source Sans Pro" pitchFamily="34" charset="-122"/>
                <a:cs typeface="Times New Roman" panose="02020603050405020304" pitchFamily="18" charset="0"/>
              </a:rPr>
              <a:t>Sensors track water usage and flow rates in real-time. </a:t>
            </a:r>
            <a:r>
              <a:rPr lang="en-US" sz="2800" kern="0" spc="-28" dirty="0" smtClean="0">
                <a:solidFill>
                  <a:srgbClr val="272525"/>
                </a:solidFill>
                <a:latin typeface="Times New Roman" panose="02020603050405020304" pitchFamily="18" charset="0"/>
                <a:ea typeface="Source Sans Pro" pitchFamily="34" charset="-122"/>
                <a:cs typeface="Times New Roman" panose="02020603050405020304" pitchFamily="18" charset="0"/>
              </a:rPr>
              <a:t>This </a:t>
            </a:r>
            <a:r>
              <a:rPr lang="en-US" sz="2800" kern="0" spc="-28" dirty="0">
                <a:solidFill>
                  <a:srgbClr val="272525"/>
                </a:solidFill>
                <a:latin typeface="Times New Roman" panose="02020603050405020304" pitchFamily="18" charset="0"/>
                <a:ea typeface="Source Sans Pro" pitchFamily="34" charset="-122"/>
                <a:cs typeface="Times New Roman" panose="02020603050405020304" pitchFamily="18" charset="0"/>
              </a:rPr>
              <a:t>helps in understanding the usage patterns and identifying any anomalies.</a:t>
            </a:r>
            <a:endParaRPr lang="en-US" sz="2800" dirty="0">
              <a:latin typeface="Times New Roman" panose="02020603050405020304" pitchFamily="18" charset="0"/>
              <a:cs typeface="Times New Roman" panose="02020603050405020304" pitchFamily="18" charset="0"/>
            </a:endParaRPr>
          </a:p>
        </p:txBody>
      </p:sp>
      <p:sp>
        <p:nvSpPr>
          <p:cNvPr id="11" name="Shape 8"/>
          <p:cNvSpPr/>
          <p:nvPr/>
        </p:nvSpPr>
        <p:spPr>
          <a:xfrm>
            <a:off x="3859411" y="3271957"/>
            <a:ext cx="613053" cy="35004"/>
          </a:xfrm>
          <a:prstGeom prst="rect">
            <a:avLst/>
          </a:prstGeom>
          <a:solidFill>
            <a:srgbClr val="D7A1F7"/>
          </a:solidFill>
          <a:ln/>
        </p:spPr>
      </p:sp>
      <p:sp>
        <p:nvSpPr>
          <p:cNvPr id="12" name="Shape 9"/>
          <p:cNvSpPr/>
          <p:nvPr/>
        </p:nvSpPr>
        <p:spPr>
          <a:xfrm>
            <a:off x="3465314" y="3092410"/>
            <a:ext cx="394097" cy="394097"/>
          </a:xfrm>
          <a:prstGeom prst="roundRect">
            <a:avLst>
              <a:gd name="adj" fmla="val 20001"/>
            </a:avLst>
          </a:prstGeom>
          <a:solidFill>
            <a:srgbClr val="EBD0FB"/>
          </a:solidFill>
          <a:ln w="10835">
            <a:solidFill>
              <a:srgbClr val="D7A1F7"/>
            </a:solidFill>
            <a:prstDash val="solid"/>
          </a:ln>
        </p:spPr>
      </p:sp>
      <p:sp>
        <p:nvSpPr>
          <p:cNvPr id="13" name="Text 10"/>
          <p:cNvSpPr/>
          <p:nvPr/>
        </p:nvSpPr>
        <p:spPr>
          <a:xfrm>
            <a:off x="3592592" y="3125272"/>
            <a:ext cx="139541" cy="328374"/>
          </a:xfrm>
          <a:prstGeom prst="rect">
            <a:avLst/>
          </a:prstGeom>
          <a:noFill/>
          <a:ln/>
        </p:spPr>
        <p:txBody>
          <a:bodyPr wrap="none" rtlCol="0" anchor="t"/>
          <a:lstStyle/>
          <a:p>
            <a:pPr marL="0" indent="0" algn="ctr">
              <a:lnSpc>
                <a:spcPts val="2586"/>
              </a:lnSpc>
              <a:buNone/>
            </a:pPr>
            <a:r>
              <a:rPr lang="en-US" sz="2400" b="1" kern="0" spc="-41"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4625697" y="3130748"/>
            <a:ext cx="1995964" cy="273606"/>
          </a:xfrm>
          <a:prstGeom prst="rect">
            <a:avLst/>
          </a:prstGeom>
          <a:noFill/>
          <a:ln/>
        </p:spPr>
        <p:txBody>
          <a:bodyPr wrap="none" rtlCol="0" anchor="t"/>
          <a:lstStyle/>
          <a:p>
            <a:pPr marL="0" indent="0" algn="l">
              <a:lnSpc>
                <a:spcPts val="2155"/>
              </a:lnSpc>
              <a:buNone/>
            </a:pPr>
            <a:r>
              <a:rPr lang="en-US" sz="2400" b="1" i="1" kern="0" spc="-34" dirty="0" smtClean="0">
                <a:solidFill>
                  <a:srgbClr val="272525"/>
                </a:solidFill>
                <a:latin typeface="Times New Roman" panose="02020603050405020304" pitchFamily="18" charset="0"/>
                <a:ea typeface="adonis-web" pitchFamily="34" charset="-122"/>
                <a:cs typeface="Times New Roman" panose="02020603050405020304" pitchFamily="18" charset="0"/>
              </a:rPr>
              <a:t>EFFICIENT WATER USAGE</a:t>
            </a:r>
            <a:endParaRPr lang="en-US" sz="2400" i="1" dirty="0">
              <a:latin typeface="Times New Roman" panose="02020603050405020304" pitchFamily="18" charset="0"/>
              <a:cs typeface="Times New Roman" panose="02020603050405020304" pitchFamily="18" charset="0"/>
            </a:endParaRPr>
          </a:p>
        </p:txBody>
      </p:sp>
      <p:sp>
        <p:nvSpPr>
          <p:cNvPr id="15" name="Text 12"/>
          <p:cNvSpPr/>
          <p:nvPr/>
        </p:nvSpPr>
        <p:spPr>
          <a:xfrm>
            <a:off x="4625697" y="3579495"/>
            <a:ext cx="9108591" cy="840462"/>
          </a:xfrm>
          <a:prstGeom prst="rect">
            <a:avLst/>
          </a:prstGeom>
          <a:noFill/>
          <a:ln/>
        </p:spPr>
        <p:txBody>
          <a:bodyPr wrap="square" rtlCol="0" anchor="t"/>
          <a:lstStyle/>
          <a:p>
            <a:pPr marL="0" indent="0" algn="l">
              <a:lnSpc>
                <a:spcPts val="2207"/>
              </a:lnSpc>
              <a:buNone/>
            </a:pPr>
            <a:r>
              <a:rPr lang="en-US" sz="2800" kern="0" spc="-28" dirty="0">
                <a:solidFill>
                  <a:srgbClr val="272525"/>
                </a:solidFill>
                <a:latin typeface="Times New Roman" panose="02020603050405020304" pitchFamily="18" charset="0"/>
                <a:ea typeface="Source Sans Pro" pitchFamily="34" charset="-122"/>
                <a:cs typeface="Times New Roman" panose="02020603050405020304" pitchFamily="18" charset="0"/>
              </a:rPr>
              <a:t>Water fountain operation is optimized to ensure efficient water usage without affecting public demand. Smart algorithms adjust the water flow based on demand and weather conditions.</a:t>
            </a:r>
            <a:endParaRPr lang="en-US" sz="2800" dirty="0">
              <a:latin typeface="Times New Roman" panose="02020603050405020304" pitchFamily="18" charset="0"/>
              <a:cs typeface="Times New Roman" panose="02020603050405020304" pitchFamily="18" charset="0"/>
            </a:endParaRPr>
          </a:p>
        </p:txBody>
      </p:sp>
      <p:sp>
        <p:nvSpPr>
          <p:cNvPr id="16" name="Shape 13"/>
          <p:cNvSpPr/>
          <p:nvPr/>
        </p:nvSpPr>
        <p:spPr>
          <a:xfrm>
            <a:off x="3859411" y="5086588"/>
            <a:ext cx="613053" cy="35004"/>
          </a:xfrm>
          <a:prstGeom prst="rect">
            <a:avLst/>
          </a:prstGeom>
          <a:solidFill>
            <a:srgbClr val="D7A1F7"/>
          </a:solidFill>
          <a:ln/>
        </p:spPr>
      </p:sp>
      <p:sp>
        <p:nvSpPr>
          <p:cNvPr id="17" name="Shape 14"/>
          <p:cNvSpPr/>
          <p:nvPr/>
        </p:nvSpPr>
        <p:spPr>
          <a:xfrm>
            <a:off x="3465314" y="4907042"/>
            <a:ext cx="394097" cy="394097"/>
          </a:xfrm>
          <a:prstGeom prst="roundRect">
            <a:avLst>
              <a:gd name="adj" fmla="val 20001"/>
            </a:avLst>
          </a:prstGeom>
          <a:solidFill>
            <a:srgbClr val="EBD0FB"/>
          </a:solidFill>
          <a:ln w="10835">
            <a:solidFill>
              <a:srgbClr val="D7A1F7"/>
            </a:solidFill>
            <a:prstDash val="solid"/>
          </a:ln>
        </p:spPr>
      </p:sp>
      <p:sp>
        <p:nvSpPr>
          <p:cNvPr id="18" name="Text 15"/>
          <p:cNvSpPr/>
          <p:nvPr/>
        </p:nvSpPr>
        <p:spPr>
          <a:xfrm>
            <a:off x="3592592" y="4939903"/>
            <a:ext cx="139541" cy="328374"/>
          </a:xfrm>
          <a:prstGeom prst="rect">
            <a:avLst/>
          </a:prstGeom>
          <a:noFill/>
          <a:ln/>
        </p:spPr>
        <p:txBody>
          <a:bodyPr wrap="none" rtlCol="0" anchor="t"/>
          <a:lstStyle/>
          <a:p>
            <a:pPr marL="0" indent="0" algn="ctr">
              <a:lnSpc>
                <a:spcPts val="2586"/>
              </a:lnSpc>
              <a:buNone/>
            </a:pPr>
            <a:r>
              <a:rPr lang="en-US" sz="2400" b="1" kern="0" spc="-41"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19" name="Text 16"/>
          <p:cNvSpPr/>
          <p:nvPr/>
        </p:nvSpPr>
        <p:spPr>
          <a:xfrm>
            <a:off x="4625697" y="4945380"/>
            <a:ext cx="2079784" cy="273606"/>
          </a:xfrm>
          <a:prstGeom prst="rect">
            <a:avLst/>
          </a:prstGeom>
          <a:noFill/>
          <a:ln/>
        </p:spPr>
        <p:txBody>
          <a:bodyPr wrap="none" rtlCol="0" anchor="t"/>
          <a:lstStyle/>
          <a:p>
            <a:pPr marL="0" indent="0" algn="l">
              <a:lnSpc>
                <a:spcPts val="2155"/>
              </a:lnSpc>
              <a:buNone/>
            </a:pPr>
            <a:r>
              <a:rPr lang="en-US" sz="2400" b="1" i="1" kern="0" spc="-34" dirty="0" smtClean="0">
                <a:solidFill>
                  <a:srgbClr val="272525"/>
                </a:solidFill>
                <a:latin typeface="Times New Roman" panose="02020603050405020304" pitchFamily="18" charset="0"/>
                <a:ea typeface="adonis-web" pitchFamily="34" charset="-122"/>
                <a:cs typeface="Times New Roman" panose="02020603050405020304" pitchFamily="18" charset="0"/>
              </a:rPr>
              <a:t>MALFUNCTION DETECTION</a:t>
            </a:r>
            <a:endParaRPr lang="en-US" sz="2400" i="1" dirty="0">
              <a:latin typeface="Times New Roman" panose="02020603050405020304" pitchFamily="18" charset="0"/>
              <a:cs typeface="Times New Roman" panose="02020603050405020304" pitchFamily="18" charset="0"/>
            </a:endParaRPr>
          </a:p>
        </p:txBody>
      </p:sp>
      <p:sp>
        <p:nvSpPr>
          <p:cNvPr id="20" name="Text 17"/>
          <p:cNvSpPr/>
          <p:nvPr/>
        </p:nvSpPr>
        <p:spPr>
          <a:xfrm>
            <a:off x="4625697" y="5394127"/>
            <a:ext cx="8651391" cy="560308"/>
          </a:xfrm>
          <a:prstGeom prst="rect">
            <a:avLst/>
          </a:prstGeom>
          <a:noFill/>
          <a:ln/>
        </p:spPr>
        <p:txBody>
          <a:bodyPr wrap="square" rtlCol="0" anchor="t"/>
          <a:lstStyle/>
          <a:p>
            <a:pPr marL="0" indent="0" algn="l">
              <a:lnSpc>
                <a:spcPts val="2207"/>
              </a:lnSpc>
              <a:buNone/>
            </a:pPr>
            <a:r>
              <a:rPr lang="en-US" sz="2800" kern="0" spc="-28" dirty="0">
                <a:solidFill>
                  <a:srgbClr val="272525"/>
                </a:solidFill>
                <a:latin typeface="Times New Roman" panose="02020603050405020304" pitchFamily="18" charset="0"/>
                <a:ea typeface="Source Sans Pro" pitchFamily="34" charset="-122"/>
                <a:cs typeface="Times New Roman" panose="02020603050405020304" pitchFamily="18" charset="0"/>
              </a:rPr>
              <a:t>Sensors detect and report malfunctions or issues, such as low water pressure or equipment failures in real-time. This enables prompt maintenance and reduces downtime.</a:t>
            </a:r>
            <a:endParaRPr lang="en-US" sz="2800" dirty="0">
              <a:latin typeface="Times New Roman" panose="02020603050405020304" pitchFamily="18" charset="0"/>
              <a:cs typeface="Times New Roman" panose="02020603050405020304" pitchFamily="18" charset="0"/>
            </a:endParaRPr>
          </a:p>
        </p:txBody>
      </p:sp>
      <p:sp>
        <p:nvSpPr>
          <p:cNvPr id="21" name="Shape 18"/>
          <p:cNvSpPr/>
          <p:nvPr/>
        </p:nvSpPr>
        <p:spPr>
          <a:xfrm>
            <a:off x="3859411" y="6662976"/>
            <a:ext cx="613053" cy="35004"/>
          </a:xfrm>
          <a:prstGeom prst="rect">
            <a:avLst/>
          </a:prstGeom>
          <a:solidFill>
            <a:srgbClr val="D7A1F7"/>
          </a:solidFill>
          <a:ln/>
        </p:spPr>
      </p:sp>
      <p:sp>
        <p:nvSpPr>
          <p:cNvPr id="22" name="Shape 19"/>
          <p:cNvSpPr/>
          <p:nvPr/>
        </p:nvSpPr>
        <p:spPr>
          <a:xfrm>
            <a:off x="3465314" y="6483429"/>
            <a:ext cx="394097" cy="394097"/>
          </a:xfrm>
          <a:prstGeom prst="roundRect">
            <a:avLst>
              <a:gd name="adj" fmla="val 20001"/>
            </a:avLst>
          </a:prstGeom>
          <a:solidFill>
            <a:srgbClr val="EBD0FB"/>
          </a:solidFill>
          <a:ln w="10835">
            <a:solidFill>
              <a:srgbClr val="D7A1F7"/>
            </a:solidFill>
            <a:prstDash val="solid"/>
          </a:ln>
        </p:spPr>
      </p:sp>
      <p:sp>
        <p:nvSpPr>
          <p:cNvPr id="23" name="Text 20"/>
          <p:cNvSpPr/>
          <p:nvPr/>
        </p:nvSpPr>
        <p:spPr>
          <a:xfrm>
            <a:off x="3592592" y="6516291"/>
            <a:ext cx="139541" cy="328374"/>
          </a:xfrm>
          <a:prstGeom prst="rect">
            <a:avLst/>
          </a:prstGeom>
          <a:noFill/>
          <a:ln/>
        </p:spPr>
        <p:txBody>
          <a:bodyPr wrap="none" rtlCol="0" anchor="t"/>
          <a:lstStyle/>
          <a:p>
            <a:pPr marL="0" indent="0" algn="ctr">
              <a:lnSpc>
                <a:spcPts val="2586"/>
              </a:lnSpc>
              <a:buNone/>
            </a:pPr>
            <a:r>
              <a:rPr lang="en-US" sz="2400" b="1" kern="0" spc="-41" dirty="0">
                <a:solidFill>
                  <a:srgbClr val="272525"/>
                </a:solidFill>
                <a:latin typeface="Times New Roman" panose="02020603050405020304" pitchFamily="18" charset="0"/>
                <a:ea typeface="adonis-web" pitchFamily="34" charset="-122"/>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24" name="Text 21"/>
          <p:cNvSpPr/>
          <p:nvPr/>
        </p:nvSpPr>
        <p:spPr>
          <a:xfrm>
            <a:off x="4625697" y="6521768"/>
            <a:ext cx="1849041" cy="273606"/>
          </a:xfrm>
          <a:prstGeom prst="rect">
            <a:avLst/>
          </a:prstGeom>
          <a:noFill/>
          <a:ln/>
        </p:spPr>
        <p:txBody>
          <a:bodyPr wrap="none" rtlCol="0" anchor="t"/>
          <a:lstStyle/>
          <a:p>
            <a:pPr marL="0" indent="0" algn="l">
              <a:lnSpc>
                <a:spcPts val="2155"/>
              </a:lnSpc>
              <a:buNone/>
            </a:pPr>
            <a:r>
              <a:rPr lang="en-US" sz="2400" b="1" i="1" kern="0" spc="-34" dirty="0" smtClean="0">
                <a:solidFill>
                  <a:srgbClr val="272525"/>
                </a:solidFill>
                <a:latin typeface="Times New Roman" panose="02020603050405020304" pitchFamily="18" charset="0"/>
                <a:ea typeface="adonis-web" pitchFamily="34" charset="-122"/>
                <a:cs typeface="Times New Roman" panose="02020603050405020304" pitchFamily="18" charset="0"/>
              </a:rPr>
              <a:t>RESIDENT AWARENESS</a:t>
            </a:r>
            <a:endParaRPr lang="en-US" sz="2400" i="1" dirty="0">
              <a:latin typeface="Times New Roman" panose="02020603050405020304" pitchFamily="18" charset="0"/>
              <a:cs typeface="Times New Roman" panose="02020603050405020304" pitchFamily="18" charset="0"/>
            </a:endParaRPr>
          </a:p>
        </p:txBody>
      </p:sp>
      <p:sp>
        <p:nvSpPr>
          <p:cNvPr id="25" name="Text 22"/>
          <p:cNvSpPr/>
          <p:nvPr/>
        </p:nvSpPr>
        <p:spPr>
          <a:xfrm>
            <a:off x="4625697" y="6970514"/>
            <a:ext cx="9748671" cy="840462"/>
          </a:xfrm>
          <a:prstGeom prst="rect">
            <a:avLst/>
          </a:prstGeom>
          <a:noFill/>
          <a:ln/>
        </p:spPr>
        <p:txBody>
          <a:bodyPr wrap="square" rtlCol="0" anchor="t"/>
          <a:lstStyle/>
          <a:p>
            <a:pPr marL="0" indent="0" algn="l">
              <a:lnSpc>
                <a:spcPts val="2207"/>
              </a:lnSpc>
              <a:buNone/>
            </a:pPr>
            <a:r>
              <a:rPr lang="en-US" sz="2800" kern="0" spc="-28" dirty="0">
                <a:solidFill>
                  <a:srgbClr val="272525"/>
                </a:solidFill>
                <a:latin typeface="Times New Roman" panose="02020603050405020304" pitchFamily="18" charset="0"/>
                <a:ea typeface="Source Sans Pro" pitchFamily="34" charset="-122"/>
                <a:cs typeface="Times New Roman" panose="02020603050405020304" pitchFamily="18" charset="0"/>
              </a:rPr>
              <a:t>Provides residents with easy access to information about the status and availability of nearby water fountains with a user-friendly mobile app. They can find the nearest working fountain and even receive notifications about maintenance or closures.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112341" y="698064"/>
            <a:ext cx="4443889" cy="694373"/>
          </a:xfrm>
          <a:prstGeom prst="rect">
            <a:avLst/>
          </a:prstGeom>
          <a:noFill/>
          <a:ln/>
        </p:spPr>
        <p:txBody>
          <a:bodyPr wrap="none" rtlCol="0" anchor="t"/>
          <a:lstStyle/>
          <a:p>
            <a:pPr marL="0" indent="0">
              <a:lnSpc>
                <a:spcPts val="5468"/>
              </a:lnSpc>
              <a:buNone/>
            </a:pPr>
            <a:r>
              <a:rPr lang="en-US" sz="4800" b="1" i="1" kern="0" spc="-87"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DESIGN</a:t>
            </a:r>
            <a:r>
              <a:rPr lang="en-US" sz="4800" b="1" i="1" kern="0" spc="-87" dirty="0" smtClean="0">
                <a:solidFill>
                  <a:srgbClr val="FF75D3"/>
                </a:solidFill>
                <a:latin typeface="Times New Roman" panose="02020603050405020304" pitchFamily="18" charset="0"/>
                <a:ea typeface="adonis-web" pitchFamily="34" charset="-122"/>
                <a:cs typeface="Times New Roman" panose="02020603050405020304" pitchFamily="18" charset="0"/>
              </a:rPr>
              <a:t> </a:t>
            </a:r>
            <a:r>
              <a:rPr lang="en-US" sz="4800" b="1" i="1" kern="0" spc="-87"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THINKING</a:t>
            </a:r>
            <a:endParaRPr lang="en-US" sz="4800"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Text 2"/>
          <p:cNvSpPr/>
          <p:nvPr/>
        </p:nvSpPr>
        <p:spPr>
          <a:xfrm>
            <a:off x="1112341" y="1933814"/>
            <a:ext cx="2472095" cy="347186"/>
          </a:xfrm>
          <a:prstGeom prst="rect">
            <a:avLst/>
          </a:prstGeom>
          <a:noFill/>
          <a:ln/>
        </p:spPr>
        <p:txBody>
          <a:bodyPr wrap="none" rtlCol="0" anchor="t"/>
          <a:lstStyle/>
          <a:p>
            <a:pPr marL="0" indent="0">
              <a:lnSpc>
                <a:spcPts val="2734"/>
              </a:lnSpc>
              <a:buNone/>
            </a:pPr>
            <a:r>
              <a:rPr lang="en-US" sz="3600" b="1" i="1" kern="0" spc="-44" dirty="0" smtClean="0">
                <a:solidFill>
                  <a:schemeClr val="accent1">
                    <a:lumMod val="75000"/>
                  </a:schemeClr>
                </a:solidFill>
                <a:latin typeface="Times New Roman" panose="02020603050405020304" pitchFamily="18" charset="0"/>
                <a:ea typeface="adonis-web" pitchFamily="34" charset="-122"/>
                <a:cs typeface="Times New Roman" panose="02020603050405020304" pitchFamily="18" charset="0"/>
              </a:rPr>
              <a:t>Real-time Monitoring</a:t>
            </a:r>
            <a:endParaRPr lang="en-US" sz="3600"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 3"/>
          <p:cNvSpPr/>
          <p:nvPr/>
        </p:nvSpPr>
        <p:spPr>
          <a:xfrm>
            <a:off x="1148478" y="2560368"/>
            <a:ext cx="2949416" cy="1777008"/>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Flow rate sensors that are compatible with IoT technology will be utilized to track water usage and measure flow rates in real-time.</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5556230" y="1933814"/>
            <a:ext cx="2466618" cy="347186"/>
          </a:xfrm>
          <a:prstGeom prst="rect">
            <a:avLst/>
          </a:prstGeom>
          <a:noFill/>
          <a:ln/>
        </p:spPr>
        <p:txBody>
          <a:bodyPr wrap="none" rtlCol="0" anchor="t"/>
          <a:lstStyle/>
          <a:p>
            <a:pPr marL="0" indent="0">
              <a:lnSpc>
                <a:spcPts val="2734"/>
              </a:lnSpc>
              <a:buNone/>
            </a:pPr>
            <a:r>
              <a:rPr lang="en-US" sz="3600" b="1" i="1" kern="0" spc="-44" dirty="0">
                <a:solidFill>
                  <a:schemeClr val="accent1">
                    <a:lumMod val="75000"/>
                  </a:schemeClr>
                </a:solidFill>
                <a:latin typeface="Times New Roman" panose="02020603050405020304" pitchFamily="18" charset="0"/>
                <a:ea typeface="adonis-web" pitchFamily="34" charset="-122"/>
                <a:cs typeface="Times New Roman" panose="02020603050405020304" pitchFamily="18" charset="0"/>
              </a:rPr>
              <a:t>Efficient Water Usage</a:t>
            </a:r>
            <a:endParaRPr lang="en-US" sz="3600"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 name="Text 5"/>
          <p:cNvSpPr/>
          <p:nvPr/>
        </p:nvSpPr>
        <p:spPr>
          <a:xfrm>
            <a:off x="5847398" y="2538818"/>
            <a:ext cx="2949416" cy="2132409"/>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Optimize the water fountain's operation and monitor water pressure with IoT-compatible pressure sensors to ensure efficient water usage without affecting demand.</a:t>
            </a:r>
            <a:endParaRPr lang="en-US" sz="2800" dirty="0">
              <a:latin typeface="Times New Roman" panose="02020603050405020304" pitchFamily="18" charset="0"/>
              <a:cs typeface="Times New Roman" panose="02020603050405020304" pitchFamily="18" charset="0"/>
            </a:endParaRPr>
          </a:p>
        </p:txBody>
      </p:sp>
      <p:sp>
        <p:nvSpPr>
          <p:cNvPr id="9" name="Text 6"/>
          <p:cNvSpPr/>
          <p:nvPr/>
        </p:nvSpPr>
        <p:spPr>
          <a:xfrm>
            <a:off x="9994642" y="1946411"/>
            <a:ext cx="2573298" cy="347186"/>
          </a:xfrm>
          <a:prstGeom prst="rect">
            <a:avLst/>
          </a:prstGeom>
          <a:noFill/>
          <a:ln/>
        </p:spPr>
        <p:txBody>
          <a:bodyPr wrap="none" rtlCol="0" anchor="t"/>
          <a:lstStyle/>
          <a:p>
            <a:pPr marL="0" indent="0">
              <a:lnSpc>
                <a:spcPts val="2734"/>
              </a:lnSpc>
              <a:buNone/>
            </a:pPr>
            <a:r>
              <a:rPr lang="en-US" sz="3600" b="1" i="1" kern="0" spc="-44" dirty="0">
                <a:solidFill>
                  <a:schemeClr val="accent1">
                    <a:lumMod val="75000"/>
                  </a:schemeClr>
                </a:solidFill>
                <a:latin typeface="Times New Roman" panose="02020603050405020304" pitchFamily="18" charset="0"/>
                <a:ea typeface="adonis-web" pitchFamily="34" charset="-122"/>
                <a:cs typeface="Times New Roman" panose="02020603050405020304" pitchFamily="18" charset="0"/>
              </a:rPr>
              <a:t>Malfunction Detection</a:t>
            </a:r>
            <a:endParaRPr lang="en-US" sz="3600" i="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Text 7"/>
          <p:cNvSpPr/>
          <p:nvPr/>
        </p:nvSpPr>
        <p:spPr>
          <a:xfrm>
            <a:off x="9994642" y="2596086"/>
            <a:ext cx="2949416" cy="1777008"/>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Implement IoT sensors for malfunction detection and real-time issue reporting, such as low water pressure or equipment failures</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1041498" y="5962663"/>
            <a:ext cx="2292787" cy="347186"/>
          </a:xfrm>
          <a:prstGeom prst="rect">
            <a:avLst/>
          </a:prstGeom>
          <a:noFill/>
          <a:ln/>
        </p:spPr>
        <p:txBody>
          <a:bodyPr wrap="none" rtlCol="0" anchor="t"/>
          <a:lstStyle/>
          <a:p>
            <a:pPr marL="0" indent="0">
              <a:lnSpc>
                <a:spcPts val="2734"/>
              </a:lnSpc>
              <a:buNone/>
            </a:pPr>
            <a:r>
              <a:rPr lang="en-US" sz="3600" b="1" i="1" kern="0" spc="-44"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RESIDENT AWARENESS</a:t>
            </a:r>
            <a:endParaRPr lang="en-US" sz="3600"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2" name="Text 9"/>
          <p:cNvSpPr/>
          <p:nvPr/>
        </p:nvSpPr>
        <p:spPr>
          <a:xfrm>
            <a:off x="1148478" y="6470107"/>
            <a:ext cx="9933503" cy="710803"/>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Create a user-friendly mobile app using cross-platform development frameworks like React Native or Flutter that provides information in real-time about the status and availability of nearby water fountains.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288256" y="511040"/>
            <a:ext cx="3321368" cy="518874"/>
          </a:xfrm>
          <a:prstGeom prst="rect">
            <a:avLst/>
          </a:prstGeom>
          <a:noFill/>
          <a:ln/>
        </p:spPr>
        <p:txBody>
          <a:bodyPr wrap="none" rtlCol="0" anchor="t"/>
          <a:lstStyle/>
          <a:p>
            <a:pPr marL="0" indent="0">
              <a:lnSpc>
                <a:spcPts val="4086"/>
              </a:lnSpc>
              <a:buNone/>
            </a:pPr>
            <a:r>
              <a:rPr lang="en-US" sz="3600" b="1" i="1" kern="0" spc="-65"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TECHNOLOGY STACK</a:t>
            </a:r>
            <a:endParaRPr lang="en-US" sz="3600"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Shape 2"/>
          <p:cNvSpPr/>
          <p:nvPr/>
        </p:nvSpPr>
        <p:spPr>
          <a:xfrm>
            <a:off x="1330881" y="1301913"/>
            <a:ext cx="3558921" cy="2691562"/>
          </a:xfrm>
          <a:prstGeom prst="roundRect">
            <a:avLst>
              <a:gd name="adj" fmla="val 3161"/>
            </a:avLst>
          </a:prstGeom>
          <a:solidFill>
            <a:srgbClr val="EBD0FB"/>
          </a:solidFill>
          <a:ln w="10358">
            <a:solidFill>
              <a:srgbClr val="D7A1F7"/>
            </a:solidFill>
            <a:prstDash val="solid"/>
          </a:ln>
        </p:spPr>
      </p:sp>
      <p:sp>
        <p:nvSpPr>
          <p:cNvPr id="6" name="Text 3"/>
          <p:cNvSpPr/>
          <p:nvPr/>
        </p:nvSpPr>
        <p:spPr>
          <a:xfrm>
            <a:off x="1440571" y="1540633"/>
            <a:ext cx="1660684" cy="259556"/>
          </a:xfrm>
          <a:prstGeom prst="rect">
            <a:avLst/>
          </a:prstGeom>
          <a:noFill/>
          <a:ln/>
        </p:spPr>
        <p:txBody>
          <a:bodyPr wrap="none" rtlCol="0" anchor="t"/>
          <a:lstStyle/>
          <a:p>
            <a:pPr marL="0" indent="0">
              <a:lnSpc>
                <a:spcPts val="2043"/>
              </a:lnSpc>
              <a:buNone/>
            </a:pPr>
            <a:r>
              <a:rPr lang="en-US" sz="2000" i="1" kern="0" spc="-33"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IOT SENSORS</a:t>
            </a:r>
            <a:endParaRPr lang="en-US" sz="20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7" name="Text 4"/>
          <p:cNvSpPr/>
          <p:nvPr/>
        </p:nvSpPr>
        <p:spPr>
          <a:xfrm>
            <a:off x="1440571" y="1930241"/>
            <a:ext cx="1745933" cy="265747"/>
          </a:xfrm>
          <a:prstGeom prst="rect">
            <a:avLst/>
          </a:prstGeom>
          <a:noFill/>
          <a:ln/>
        </p:spPr>
        <p:txBody>
          <a:bodyPr wrap="non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Flow Rate Sensors</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1440570" y="2262307"/>
            <a:ext cx="1745933" cy="265747"/>
          </a:xfrm>
          <a:prstGeom prst="rect">
            <a:avLst/>
          </a:prstGeom>
          <a:noFill/>
          <a:ln/>
        </p:spPr>
        <p:txBody>
          <a:bodyPr wrap="non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Pressure Sensors</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1440571" y="2574031"/>
            <a:ext cx="1745933" cy="265747"/>
          </a:xfrm>
          <a:prstGeom prst="rect">
            <a:avLst/>
          </a:prstGeom>
          <a:noFill/>
          <a:ln/>
        </p:spPr>
        <p:txBody>
          <a:bodyPr wrap="non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Water Quality Sensors</a:t>
            </a: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5639740" y="1332471"/>
            <a:ext cx="3613988" cy="2661004"/>
          </a:xfrm>
          <a:prstGeom prst="roundRect">
            <a:avLst>
              <a:gd name="adj" fmla="val 3161"/>
            </a:avLst>
          </a:prstGeom>
          <a:solidFill>
            <a:srgbClr val="EBD0FB"/>
          </a:solidFill>
          <a:ln w="10358">
            <a:solidFill>
              <a:srgbClr val="D7A1F7"/>
            </a:solidFill>
            <a:prstDash val="solid"/>
          </a:ln>
        </p:spPr>
      </p:sp>
      <p:sp>
        <p:nvSpPr>
          <p:cNvPr id="11" name="Text 8"/>
          <p:cNvSpPr/>
          <p:nvPr/>
        </p:nvSpPr>
        <p:spPr>
          <a:xfrm>
            <a:off x="5797188" y="1464195"/>
            <a:ext cx="1660684" cy="259556"/>
          </a:xfrm>
          <a:prstGeom prst="rect">
            <a:avLst/>
          </a:prstGeom>
          <a:noFill/>
          <a:ln/>
        </p:spPr>
        <p:txBody>
          <a:bodyPr wrap="none" rtlCol="0" anchor="t"/>
          <a:lstStyle/>
          <a:p>
            <a:pPr marL="0" indent="0">
              <a:lnSpc>
                <a:spcPts val="2043"/>
              </a:lnSpc>
              <a:buNone/>
            </a:pPr>
            <a:r>
              <a:rPr lang="en-US" sz="2000" b="1" i="1" kern="0" spc="-33"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IOT CONNECTIVITY</a:t>
            </a:r>
            <a:endParaRPr lang="en-US" sz="20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2" name="Text 9"/>
          <p:cNvSpPr/>
          <p:nvPr/>
        </p:nvSpPr>
        <p:spPr>
          <a:xfrm>
            <a:off x="5822728" y="1860155"/>
            <a:ext cx="2498074" cy="531495"/>
          </a:xfrm>
          <a:prstGeom prst="rect">
            <a:avLst/>
          </a:prstGeom>
          <a:noFill/>
          <a:ln/>
        </p:spPr>
        <p:txBody>
          <a:bodyPr wrap="square" rtlCol="0" anchor="t"/>
          <a:lstStyle/>
          <a:p>
            <a:pPr marL="342900" indent="-342900" algn="l">
              <a:lnSpc>
                <a:spcPts val="2092"/>
              </a:lnSpc>
              <a:buSzPct val="100000"/>
              <a:buChar char="•"/>
            </a:pPr>
            <a:r>
              <a:rPr lang="en-US" sz="2000" kern="0" spc="-26" dirty="0" smtClean="0">
                <a:solidFill>
                  <a:srgbClr val="272525"/>
                </a:solidFill>
                <a:latin typeface="Times New Roman" panose="02020603050405020304" pitchFamily="18" charset="0"/>
                <a:ea typeface="Source Sans Pro" pitchFamily="34" charset="-122"/>
                <a:cs typeface="Times New Roman" panose="02020603050405020304" pitchFamily="18" charset="0"/>
              </a:rPr>
              <a:t>Communications Protocols (MQTT)</a:t>
            </a:r>
            <a:endParaRPr lang="en-US" sz="2000" dirty="0">
              <a:latin typeface="Times New Roman" panose="02020603050405020304" pitchFamily="18" charset="0"/>
              <a:cs typeface="Times New Roman" panose="02020603050405020304" pitchFamily="18" charset="0"/>
            </a:endParaRPr>
          </a:p>
        </p:txBody>
      </p:sp>
      <p:sp>
        <p:nvSpPr>
          <p:cNvPr id="13" name="Text 10"/>
          <p:cNvSpPr/>
          <p:nvPr/>
        </p:nvSpPr>
        <p:spPr>
          <a:xfrm>
            <a:off x="5822728" y="2490406"/>
            <a:ext cx="2223992" cy="797243"/>
          </a:xfrm>
          <a:prstGeom prst="rect">
            <a:avLst/>
          </a:prstGeom>
          <a:noFill/>
          <a:ln/>
        </p:spPr>
        <p:txBody>
          <a:bodyPr wrap="squar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Connectivity Options (e.g., Cellular networks, Wi-Fi, or LoRaWAN)</a:t>
            </a:r>
            <a:endParaRPr lang="en-US" sz="2000" dirty="0">
              <a:latin typeface="Times New Roman" panose="02020603050405020304" pitchFamily="18" charset="0"/>
              <a:cs typeface="Times New Roman" panose="02020603050405020304" pitchFamily="18" charset="0"/>
            </a:endParaRPr>
          </a:p>
        </p:txBody>
      </p:sp>
      <p:sp>
        <p:nvSpPr>
          <p:cNvPr id="14" name="Shape 11"/>
          <p:cNvSpPr/>
          <p:nvPr/>
        </p:nvSpPr>
        <p:spPr>
          <a:xfrm>
            <a:off x="9847184" y="1334392"/>
            <a:ext cx="3621690" cy="2685931"/>
          </a:xfrm>
          <a:prstGeom prst="roundRect">
            <a:avLst>
              <a:gd name="adj" fmla="val 3161"/>
            </a:avLst>
          </a:prstGeom>
          <a:solidFill>
            <a:srgbClr val="EBD0FB"/>
          </a:solidFill>
          <a:ln w="10358">
            <a:solidFill>
              <a:srgbClr val="D7A1F7"/>
            </a:solidFill>
            <a:prstDash val="solid"/>
          </a:ln>
        </p:spPr>
        <p:txBody>
          <a:bodyPr/>
          <a:lstStyle/>
          <a:p>
            <a:r>
              <a:rPr lang="en-US" sz="2000" b="1" i="1" kern="0" spc="-33"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BACKEND AND DATA PROCESSING</a:t>
            </a:r>
            <a:endParaRPr lang="en-US" sz="2000" i="1" dirty="0" smtClean="0">
              <a:solidFill>
                <a:schemeClr val="accent4">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kern="0" spc="-26" dirty="0" smtClean="0">
                <a:solidFill>
                  <a:srgbClr val="272525"/>
                </a:solidFill>
                <a:latin typeface="Times New Roman" panose="02020603050405020304" pitchFamily="18" charset="0"/>
                <a:ea typeface="Source Sans Pro" pitchFamily="34" charset="-122"/>
                <a:cs typeface="Times New Roman" panose="02020603050405020304" pitchFamily="18" charset="0"/>
              </a:rPr>
              <a:t>Python </a:t>
            </a: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programming language</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Database (PostgreSQL or MongoDB)</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Data Analytics and Anomaly Detection Algorithms (Pandas, </a:t>
            </a:r>
            <a:r>
              <a:rPr lang="en-US" sz="2000" kern="0" spc="-26" dirty="0" err="1">
                <a:solidFill>
                  <a:srgbClr val="272525"/>
                </a:solidFill>
                <a:latin typeface="Times New Roman" panose="02020603050405020304" pitchFamily="18" charset="0"/>
                <a:ea typeface="Source Sans Pro" pitchFamily="34" charset="-122"/>
                <a:cs typeface="Times New Roman" panose="02020603050405020304" pitchFamily="18" charset="0"/>
              </a:rPr>
              <a:t>NumPy</a:t>
            </a: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en-IN" sz="2000" dirty="0"/>
          </a:p>
        </p:txBody>
      </p:sp>
      <p:sp>
        <p:nvSpPr>
          <p:cNvPr id="15" name="Text 12"/>
          <p:cNvSpPr/>
          <p:nvPr/>
        </p:nvSpPr>
        <p:spPr>
          <a:xfrm>
            <a:off x="8839438" y="1483876"/>
            <a:ext cx="2011442" cy="519113"/>
          </a:xfrm>
          <a:prstGeom prst="rect">
            <a:avLst/>
          </a:prstGeom>
          <a:noFill/>
          <a:ln/>
        </p:spPr>
        <p:txBody>
          <a:bodyPr wrap="square" rtlCol="0" anchor="t"/>
          <a:lstStyle/>
          <a:p>
            <a:pPr marL="0" indent="0">
              <a:lnSpc>
                <a:spcPts val="2043"/>
              </a:lnSpc>
              <a:buNone/>
            </a:pPr>
            <a:endParaRPr lang="en-US" sz="2000" dirty="0">
              <a:latin typeface="Times New Roman" panose="02020603050405020304" pitchFamily="18" charset="0"/>
              <a:cs typeface="Times New Roman" panose="02020603050405020304" pitchFamily="18" charset="0"/>
            </a:endParaRPr>
          </a:p>
        </p:txBody>
      </p:sp>
      <p:sp>
        <p:nvSpPr>
          <p:cNvPr id="16" name="Text 13"/>
          <p:cNvSpPr/>
          <p:nvPr/>
        </p:nvSpPr>
        <p:spPr>
          <a:xfrm>
            <a:off x="9104948" y="2189798"/>
            <a:ext cx="1745933" cy="531495"/>
          </a:xfrm>
          <a:prstGeom prst="rect">
            <a:avLst/>
          </a:prstGeom>
          <a:noFill/>
          <a:ln/>
        </p:spPr>
        <p:txBody>
          <a:bodyPr wrap="square" rtlCol="0" anchor="t"/>
          <a:lstStyle/>
          <a:p>
            <a:pPr marL="342900" indent="-342900" algn="l">
              <a:lnSpc>
                <a:spcPts val="2092"/>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17" name="Text 14"/>
          <p:cNvSpPr/>
          <p:nvPr/>
        </p:nvSpPr>
        <p:spPr>
          <a:xfrm>
            <a:off x="9104948" y="2787610"/>
            <a:ext cx="1745933" cy="531495"/>
          </a:xfrm>
          <a:prstGeom prst="rect">
            <a:avLst/>
          </a:prstGeom>
          <a:noFill/>
          <a:ln/>
        </p:spPr>
        <p:txBody>
          <a:bodyPr wrap="square" rtlCol="0" anchor="t"/>
          <a:lstStyle/>
          <a:p>
            <a:pPr marL="342900" indent="-342900" algn="l">
              <a:lnSpc>
                <a:spcPts val="2092"/>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18" name="Text 15"/>
          <p:cNvSpPr/>
          <p:nvPr/>
        </p:nvSpPr>
        <p:spPr>
          <a:xfrm>
            <a:off x="9104948" y="3385423"/>
            <a:ext cx="1745933" cy="1062990"/>
          </a:xfrm>
          <a:prstGeom prst="rect">
            <a:avLst/>
          </a:prstGeom>
          <a:noFill/>
          <a:ln/>
        </p:spPr>
        <p:txBody>
          <a:bodyPr wrap="square" rtlCol="0" anchor="t"/>
          <a:lstStyle/>
          <a:p>
            <a:pPr marL="342900" indent="-342900" algn="l">
              <a:lnSpc>
                <a:spcPts val="2092"/>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19" name="Shape 16"/>
          <p:cNvSpPr/>
          <p:nvPr/>
        </p:nvSpPr>
        <p:spPr>
          <a:xfrm>
            <a:off x="1324547" y="4313276"/>
            <a:ext cx="3559041" cy="2985135"/>
          </a:xfrm>
          <a:prstGeom prst="roundRect">
            <a:avLst>
              <a:gd name="adj" fmla="val 3161"/>
            </a:avLst>
          </a:prstGeom>
          <a:solidFill>
            <a:srgbClr val="EBD0FB"/>
          </a:solidFill>
          <a:ln w="10358">
            <a:solidFill>
              <a:srgbClr val="D7A1F7"/>
            </a:solidFill>
            <a:prstDash val="solid"/>
          </a:ln>
        </p:spPr>
      </p:sp>
      <p:sp>
        <p:nvSpPr>
          <p:cNvPr id="20" name="Text 17"/>
          <p:cNvSpPr/>
          <p:nvPr/>
        </p:nvSpPr>
        <p:spPr>
          <a:xfrm>
            <a:off x="1436451" y="4624744"/>
            <a:ext cx="1660684" cy="259556"/>
          </a:xfrm>
          <a:prstGeom prst="rect">
            <a:avLst/>
          </a:prstGeom>
          <a:noFill/>
          <a:ln/>
        </p:spPr>
        <p:txBody>
          <a:bodyPr wrap="none" rtlCol="0" anchor="t"/>
          <a:lstStyle/>
          <a:p>
            <a:pPr marL="0" indent="0">
              <a:lnSpc>
                <a:spcPts val="2043"/>
              </a:lnSpc>
              <a:buNone/>
            </a:pPr>
            <a:r>
              <a:rPr lang="en-US" sz="2000" b="1" i="1" kern="0" spc="-33"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USER INTERFACE</a:t>
            </a:r>
            <a:endParaRPr lang="en-US" sz="20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1" name="Text 18"/>
          <p:cNvSpPr/>
          <p:nvPr/>
        </p:nvSpPr>
        <p:spPr>
          <a:xfrm>
            <a:off x="1393826" y="5083551"/>
            <a:ext cx="2867278" cy="531495"/>
          </a:xfrm>
          <a:prstGeom prst="rect">
            <a:avLst/>
          </a:prstGeom>
          <a:noFill/>
          <a:ln/>
        </p:spPr>
        <p:txBody>
          <a:bodyPr wrap="squar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Mobile App Development (React Native or Flutter)</a:t>
            </a:r>
            <a:endParaRPr lang="en-US" sz="2000" dirty="0">
              <a:latin typeface="Times New Roman" panose="02020603050405020304" pitchFamily="18" charset="0"/>
              <a:cs typeface="Times New Roman" panose="02020603050405020304" pitchFamily="18" charset="0"/>
            </a:endParaRPr>
          </a:p>
        </p:txBody>
      </p:sp>
      <p:sp>
        <p:nvSpPr>
          <p:cNvPr id="22" name="Text 19"/>
          <p:cNvSpPr/>
          <p:nvPr/>
        </p:nvSpPr>
        <p:spPr>
          <a:xfrm>
            <a:off x="1393826" y="6029492"/>
            <a:ext cx="2702686" cy="531495"/>
          </a:xfrm>
          <a:prstGeom prst="rect">
            <a:avLst/>
          </a:prstGeom>
          <a:noFill/>
          <a:ln/>
        </p:spPr>
        <p:txBody>
          <a:bodyPr wrap="squar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Mapping and Geolocation APIs (Google Maps API)</a:t>
            </a:r>
            <a:endParaRPr lang="en-US" sz="2000" dirty="0">
              <a:latin typeface="Times New Roman" panose="02020603050405020304" pitchFamily="18" charset="0"/>
              <a:cs typeface="Times New Roman" panose="02020603050405020304" pitchFamily="18" charset="0"/>
            </a:endParaRPr>
          </a:p>
        </p:txBody>
      </p:sp>
      <p:sp>
        <p:nvSpPr>
          <p:cNvPr id="23" name="Shape 20"/>
          <p:cNvSpPr/>
          <p:nvPr/>
        </p:nvSpPr>
        <p:spPr>
          <a:xfrm>
            <a:off x="5639740" y="4313275"/>
            <a:ext cx="3613988" cy="2985135"/>
          </a:xfrm>
          <a:prstGeom prst="roundRect">
            <a:avLst>
              <a:gd name="adj" fmla="val 3161"/>
            </a:avLst>
          </a:prstGeom>
          <a:solidFill>
            <a:srgbClr val="EBD0FB"/>
          </a:solidFill>
          <a:ln w="10358">
            <a:solidFill>
              <a:srgbClr val="D7A1F7"/>
            </a:solidFill>
            <a:prstDash val="solid"/>
          </a:ln>
        </p:spPr>
      </p:sp>
      <p:sp>
        <p:nvSpPr>
          <p:cNvPr id="24" name="Text 21"/>
          <p:cNvSpPr/>
          <p:nvPr/>
        </p:nvSpPr>
        <p:spPr>
          <a:xfrm>
            <a:off x="5941932" y="4640058"/>
            <a:ext cx="2897505" cy="519113"/>
          </a:xfrm>
          <a:prstGeom prst="rect">
            <a:avLst/>
          </a:prstGeom>
          <a:noFill/>
          <a:ln/>
        </p:spPr>
        <p:txBody>
          <a:bodyPr wrap="square" rtlCol="0" anchor="t"/>
          <a:lstStyle/>
          <a:p>
            <a:pPr marL="0" indent="0">
              <a:lnSpc>
                <a:spcPts val="2043"/>
              </a:lnSpc>
              <a:buNone/>
            </a:pPr>
            <a:r>
              <a:rPr lang="en-US" sz="2000" b="1" i="1" kern="0" spc="-33"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SECURITY AND AUTHENTICATION</a:t>
            </a:r>
            <a:endParaRPr lang="en-US" sz="20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5" name="Text 22"/>
          <p:cNvSpPr/>
          <p:nvPr/>
        </p:nvSpPr>
        <p:spPr>
          <a:xfrm>
            <a:off x="5902707" y="5325946"/>
            <a:ext cx="1745933" cy="265747"/>
          </a:xfrm>
          <a:prstGeom prst="rect">
            <a:avLst/>
          </a:prstGeom>
          <a:noFill/>
          <a:ln/>
        </p:spPr>
        <p:txBody>
          <a:bodyPr wrap="non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Data Encryption (HTTPS)</a:t>
            </a:r>
            <a:endParaRPr lang="en-US" sz="2000" dirty="0">
              <a:latin typeface="Times New Roman" panose="02020603050405020304" pitchFamily="18" charset="0"/>
              <a:cs typeface="Times New Roman" panose="02020603050405020304" pitchFamily="18" charset="0"/>
            </a:endParaRPr>
          </a:p>
        </p:txBody>
      </p:sp>
      <p:sp>
        <p:nvSpPr>
          <p:cNvPr id="26" name="Text 23"/>
          <p:cNvSpPr/>
          <p:nvPr/>
        </p:nvSpPr>
        <p:spPr>
          <a:xfrm>
            <a:off x="5881204" y="5739288"/>
            <a:ext cx="2467592" cy="797243"/>
          </a:xfrm>
          <a:prstGeom prst="rect">
            <a:avLst/>
          </a:prstGeom>
          <a:noFill/>
          <a:ln/>
        </p:spPr>
        <p:txBody>
          <a:bodyPr wrap="squar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User Authentication Mechanisms (OAuth 2.0, JWT)</a:t>
            </a:r>
            <a:endParaRPr lang="en-US" sz="2000" dirty="0">
              <a:latin typeface="Times New Roman" panose="02020603050405020304" pitchFamily="18" charset="0"/>
              <a:cs typeface="Times New Roman" panose="02020603050405020304" pitchFamily="18" charset="0"/>
            </a:endParaRPr>
          </a:p>
        </p:txBody>
      </p:sp>
      <p:sp>
        <p:nvSpPr>
          <p:cNvPr id="27" name="Shape 24"/>
          <p:cNvSpPr/>
          <p:nvPr/>
        </p:nvSpPr>
        <p:spPr>
          <a:xfrm>
            <a:off x="9845159" y="4364177"/>
            <a:ext cx="3623715" cy="2934233"/>
          </a:xfrm>
          <a:prstGeom prst="roundRect">
            <a:avLst>
              <a:gd name="adj" fmla="val 3161"/>
            </a:avLst>
          </a:prstGeom>
          <a:solidFill>
            <a:srgbClr val="EBD0FB"/>
          </a:solidFill>
          <a:ln w="10358">
            <a:solidFill>
              <a:srgbClr val="D7A1F7"/>
            </a:solidFill>
            <a:prstDash val="solid"/>
          </a:ln>
        </p:spPr>
      </p:sp>
      <p:sp>
        <p:nvSpPr>
          <p:cNvPr id="28" name="Text 25"/>
          <p:cNvSpPr/>
          <p:nvPr/>
        </p:nvSpPr>
        <p:spPr>
          <a:xfrm>
            <a:off x="9862996" y="4511944"/>
            <a:ext cx="3578684" cy="519113"/>
          </a:xfrm>
          <a:prstGeom prst="rect">
            <a:avLst/>
          </a:prstGeom>
          <a:noFill/>
          <a:ln/>
        </p:spPr>
        <p:txBody>
          <a:bodyPr wrap="square" rtlCol="0" anchor="t"/>
          <a:lstStyle/>
          <a:p>
            <a:pPr marL="0" indent="0">
              <a:lnSpc>
                <a:spcPts val="2043"/>
              </a:lnSpc>
              <a:buNone/>
            </a:pPr>
            <a:r>
              <a:rPr lang="en-US" sz="2000" b="1" i="1" kern="0" spc="-33"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SCALABILITY AND CLOUD INFRASTRUCTURE</a:t>
            </a:r>
            <a:endParaRPr lang="en-US" sz="20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29" name="Text 26"/>
          <p:cNvSpPr/>
          <p:nvPr/>
        </p:nvSpPr>
        <p:spPr>
          <a:xfrm>
            <a:off x="9926168" y="5127175"/>
            <a:ext cx="2692552" cy="797243"/>
          </a:xfrm>
          <a:prstGeom prst="rect">
            <a:avLst/>
          </a:prstGeom>
          <a:noFill/>
          <a:ln/>
        </p:spPr>
        <p:txBody>
          <a:bodyPr wrap="squar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Cloud Infrastructure Providers (e.g., AWS, Azure)</a:t>
            </a:r>
            <a:endParaRPr lang="en-US" sz="2000" dirty="0">
              <a:latin typeface="Times New Roman" panose="02020603050405020304" pitchFamily="18" charset="0"/>
              <a:cs typeface="Times New Roman" panose="02020603050405020304" pitchFamily="18" charset="0"/>
            </a:endParaRPr>
          </a:p>
        </p:txBody>
      </p:sp>
      <p:sp>
        <p:nvSpPr>
          <p:cNvPr id="30" name="Text 27"/>
          <p:cNvSpPr/>
          <p:nvPr/>
        </p:nvSpPr>
        <p:spPr>
          <a:xfrm>
            <a:off x="9926168" y="6025087"/>
            <a:ext cx="3222904" cy="1062990"/>
          </a:xfrm>
          <a:prstGeom prst="rect">
            <a:avLst/>
          </a:prstGeom>
          <a:noFill/>
          <a:ln/>
        </p:spPr>
        <p:txBody>
          <a:bodyPr wrap="square" rtlCol="0" anchor="t"/>
          <a:lstStyle/>
          <a:p>
            <a:pPr marL="342900" indent="-342900" algn="l">
              <a:lnSpc>
                <a:spcPts val="2092"/>
              </a:lnSpc>
              <a:buSzPct val="100000"/>
              <a:buChar char="•"/>
            </a:pPr>
            <a:r>
              <a:rPr lang="en-US" sz="20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Containerization Technologies (Docker) and Orchestration Tools (Kubernetes)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985528" y="402075"/>
            <a:ext cx="3110746" cy="486013"/>
          </a:xfrm>
          <a:prstGeom prst="rect">
            <a:avLst/>
          </a:prstGeom>
          <a:noFill/>
          <a:ln/>
        </p:spPr>
        <p:txBody>
          <a:bodyPr wrap="none" rtlCol="0" anchor="t"/>
          <a:lstStyle/>
          <a:p>
            <a:pPr marL="0" indent="0">
              <a:lnSpc>
                <a:spcPts val="3827"/>
              </a:lnSpc>
              <a:buNone/>
            </a:pPr>
            <a:r>
              <a:rPr lang="en-US" sz="4000" b="1" i="1" kern="0" spc="-61"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IOT SENSORS</a:t>
            </a:r>
            <a:endParaRPr lang="en-US" sz="4000" i="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1010543" y="1229570"/>
            <a:ext cx="3360063" cy="2509112"/>
          </a:xfrm>
          <a:prstGeom prst="rect">
            <a:avLst/>
          </a:prstGeom>
        </p:spPr>
      </p:pic>
      <p:sp>
        <p:nvSpPr>
          <p:cNvPr id="6" name="Text 2"/>
          <p:cNvSpPr/>
          <p:nvPr/>
        </p:nvSpPr>
        <p:spPr>
          <a:xfrm>
            <a:off x="985528" y="3958660"/>
            <a:ext cx="1555313" cy="243007"/>
          </a:xfrm>
          <a:prstGeom prst="rect">
            <a:avLst/>
          </a:prstGeom>
          <a:noFill/>
          <a:ln/>
        </p:spPr>
        <p:txBody>
          <a:bodyPr wrap="none" rtlCol="0" anchor="t"/>
          <a:lstStyle/>
          <a:p>
            <a:pPr marL="0" indent="0" algn="l">
              <a:lnSpc>
                <a:spcPts val="1914"/>
              </a:lnSpc>
              <a:buNone/>
            </a:pPr>
            <a:r>
              <a:rPr lang="en-US" sz="2800" b="1" i="1" kern="0" spc="-31"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FLOW RATE SENSORS</a:t>
            </a:r>
            <a:endParaRPr lang="en-US" sz="28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7" name="Text 3"/>
          <p:cNvSpPr/>
          <p:nvPr/>
        </p:nvSpPr>
        <p:spPr>
          <a:xfrm>
            <a:off x="1010542" y="4440970"/>
            <a:ext cx="3360063" cy="3148550"/>
          </a:xfrm>
          <a:prstGeom prst="rect">
            <a:avLst/>
          </a:prstGeom>
          <a:noFill/>
          <a:ln/>
        </p:spPr>
        <p:txBody>
          <a:bodyPr wrap="square" rtlCol="0" anchor="t"/>
          <a:lstStyle/>
          <a:p>
            <a:pPr marL="0" indent="0" algn="l">
              <a:lnSpc>
                <a:spcPts val="1960"/>
              </a:lnSpc>
              <a:buNone/>
            </a:pP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Flow rate sensors are IoT-compatible sensors that detect water flow and contribute to real-time monitoring of the water fountains.</a:t>
            </a:r>
            <a:endParaRPr lang="en-US" sz="28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5626893" y="1359454"/>
            <a:ext cx="3360182" cy="2379227"/>
          </a:xfrm>
          <a:prstGeom prst="rect">
            <a:avLst/>
          </a:prstGeom>
        </p:spPr>
      </p:pic>
      <p:sp>
        <p:nvSpPr>
          <p:cNvPr id="9" name="Text 4"/>
          <p:cNvSpPr/>
          <p:nvPr/>
        </p:nvSpPr>
        <p:spPr>
          <a:xfrm>
            <a:off x="5518487" y="3958660"/>
            <a:ext cx="1555313" cy="243007"/>
          </a:xfrm>
          <a:prstGeom prst="rect">
            <a:avLst/>
          </a:prstGeom>
          <a:noFill/>
          <a:ln/>
        </p:spPr>
        <p:txBody>
          <a:bodyPr wrap="none" rtlCol="0" anchor="t"/>
          <a:lstStyle/>
          <a:p>
            <a:pPr marL="0" indent="0" algn="l">
              <a:lnSpc>
                <a:spcPts val="1914"/>
              </a:lnSpc>
              <a:buNone/>
            </a:pPr>
            <a:r>
              <a:rPr lang="en-US" sz="2800" b="1" i="1" kern="0" spc="-31"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PRESSURE SENSORS</a:t>
            </a:r>
            <a:endParaRPr lang="en-US" sz="28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0" name="Text 5"/>
          <p:cNvSpPr/>
          <p:nvPr/>
        </p:nvSpPr>
        <p:spPr>
          <a:xfrm>
            <a:off x="5518428" y="4534459"/>
            <a:ext cx="3607284" cy="746165"/>
          </a:xfrm>
          <a:prstGeom prst="rect">
            <a:avLst/>
          </a:prstGeom>
          <a:noFill/>
          <a:ln/>
        </p:spPr>
        <p:txBody>
          <a:bodyPr wrap="square" rtlCol="0" anchor="t"/>
          <a:lstStyle/>
          <a:p>
            <a:pPr marL="0" indent="0" algn="l">
              <a:lnSpc>
                <a:spcPts val="1960"/>
              </a:lnSpc>
              <a:buNone/>
            </a:pP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Pressure sensors detect the water pressure within fountains to ensure optimal operation while maintaining efficient water usage.</a:t>
            </a:r>
            <a:endParaRPr lang="en-US" sz="28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6"/>
          <a:stretch>
            <a:fillRect/>
          </a:stretch>
        </p:blipFill>
        <p:spPr>
          <a:xfrm>
            <a:off x="10385560" y="1359574"/>
            <a:ext cx="3360063" cy="2379107"/>
          </a:xfrm>
          <a:prstGeom prst="rect">
            <a:avLst/>
          </a:prstGeom>
        </p:spPr>
      </p:pic>
      <p:sp>
        <p:nvSpPr>
          <p:cNvPr id="12" name="Text 6"/>
          <p:cNvSpPr/>
          <p:nvPr/>
        </p:nvSpPr>
        <p:spPr>
          <a:xfrm>
            <a:off x="10219288" y="3993296"/>
            <a:ext cx="1846302" cy="243007"/>
          </a:xfrm>
          <a:prstGeom prst="rect">
            <a:avLst/>
          </a:prstGeom>
          <a:noFill/>
          <a:ln/>
        </p:spPr>
        <p:txBody>
          <a:bodyPr wrap="none" rtlCol="0" anchor="t"/>
          <a:lstStyle/>
          <a:p>
            <a:pPr marL="0" indent="0" algn="l">
              <a:lnSpc>
                <a:spcPts val="1914"/>
              </a:lnSpc>
              <a:buNone/>
            </a:pPr>
            <a:r>
              <a:rPr lang="en-US" sz="2400" b="1" i="1" kern="0" spc="-31"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WATER QUALITY SENSORS</a:t>
            </a:r>
            <a:endParaRPr lang="en-US" sz="24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3" name="Text 7"/>
          <p:cNvSpPr/>
          <p:nvPr/>
        </p:nvSpPr>
        <p:spPr>
          <a:xfrm>
            <a:off x="10385559" y="4550450"/>
            <a:ext cx="3360063" cy="746165"/>
          </a:xfrm>
          <a:prstGeom prst="rect">
            <a:avLst/>
          </a:prstGeom>
          <a:noFill/>
          <a:ln/>
        </p:spPr>
        <p:txBody>
          <a:bodyPr wrap="square" rtlCol="0" anchor="t"/>
          <a:lstStyle/>
          <a:p>
            <a:pPr marL="0" indent="0" algn="l">
              <a:lnSpc>
                <a:spcPts val="1960"/>
              </a:lnSpc>
              <a:buNone/>
            </a:pP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Iot-enabled water quality sensors assess water safety parameters to maintain consistent water quality.</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692063" y="3166705"/>
            <a:ext cx="6840022" cy="694373"/>
          </a:xfrm>
          <a:prstGeom prst="rect">
            <a:avLst/>
          </a:prstGeom>
          <a:noFill/>
          <a:ln/>
        </p:spPr>
        <p:txBody>
          <a:bodyPr wrap="none" rtlCol="0" anchor="t"/>
          <a:lstStyle/>
          <a:p>
            <a:pPr marL="0" indent="0">
              <a:lnSpc>
                <a:spcPts val="5468"/>
              </a:lnSpc>
              <a:buNone/>
            </a:pPr>
            <a:r>
              <a:rPr lang="en-US" sz="4374" b="1" i="1" kern="0" spc="-87"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BACKEND AND DATA PROCESSING</a:t>
            </a:r>
            <a:endParaRPr lang="en-US" sz="4374"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Shape 2"/>
          <p:cNvSpPr/>
          <p:nvPr/>
        </p:nvSpPr>
        <p:spPr>
          <a:xfrm>
            <a:off x="851298" y="4291489"/>
            <a:ext cx="499943" cy="499943"/>
          </a:xfrm>
          <a:prstGeom prst="roundRect">
            <a:avLst>
              <a:gd name="adj" fmla="val 20000"/>
            </a:avLst>
          </a:prstGeom>
          <a:solidFill>
            <a:srgbClr val="EBD0FB"/>
          </a:solidFill>
          <a:ln w="13811">
            <a:solidFill>
              <a:srgbClr val="D7A1F7"/>
            </a:solidFill>
            <a:prstDash val="solid"/>
          </a:ln>
        </p:spPr>
      </p:sp>
      <p:sp>
        <p:nvSpPr>
          <p:cNvPr id="6" name="Text 3"/>
          <p:cNvSpPr/>
          <p:nvPr/>
        </p:nvSpPr>
        <p:spPr>
          <a:xfrm>
            <a:off x="1009293" y="4319669"/>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7" name="Text 4"/>
          <p:cNvSpPr/>
          <p:nvPr/>
        </p:nvSpPr>
        <p:spPr>
          <a:xfrm>
            <a:off x="1698903" y="4370652"/>
            <a:ext cx="2221944" cy="347186"/>
          </a:xfrm>
          <a:prstGeom prst="rect">
            <a:avLst/>
          </a:prstGeom>
          <a:noFill/>
          <a:ln/>
        </p:spPr>
        <p:txBody>
          <a:bodyPr wrap="none" rtlCol="0" anchor="t"/>
          <a:lstStyle/>
          <a:p>
            <a:pPr marL="0" indent="0">
              <a:lnSpc>
                <a:spcPts val="2734"/>
              </a:lnSpc>
              <a:buNone/>
            </a:pPr>
            <a:r>
              <a:rPr lang="en-US" sz="3200" b="1" i="1" kern="0" spc="-44" dirty="0" smtClean="0">
                <a:solidFill>
                  <a:srgbClr val="272525"/>
                </a:solidFill>
                <a:latin typeface="Times New Roman" panose="02020603050405020304" pitchFamily="18" charset="0"/>
                <a:ea typeface="adonis-web" pitchFamily="34" charset="-122"/>
                <a:cs typeface="Times New Roman" panose="02020603050405020304" pitchFamily="18" charset="0"/>
              </a:rPr>
              <a:t>PYTHON</a:t>
            </a:r>
            <a:endParaRPr lang="en-US" sz="3200" i="1" dirty="0">
              <a:latin typeface="Times New Roman" panose="02020603050405020304" pitchFamily="18" charset="0"/>
              <a:cs typeface="Times New Roman" panose="02020603050405020304" pitchFamily="18" charset="0"/>
            </a:endParaRPr>
          </a:p>
        </p:txBody>
      </p:sp>
      <p:sp>
        <p:nvSpPr>
          <p:cNvPr id="8" name="Text 5"/>
          <p:cNvSpPr/>
          <p:nvPr/>
        </p:nvSpPr>
        <p:spPr>
          <a:xfrm>
            <a:off x="1589425" y="5005387"/>
            <a:ext cx="3199864" cy="1777008"/>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Python will be used as the primary programming language for the backend of the water fountain status platform.</a:t>
            </a:r>
            <a:endParaRPr lang="en-US" sz="2400" dirty="0">
              <a:latin typeface="Times New Roman" panose="02020603050405020304" pitchFamily="18" charset="0"/>
              <a:cs typeface="Times New Roman" panose="02020603050405020304" pitchFamily="18" charset="0"/>
            </a:endParaRPr>
          </a:p>
        </p:txBody>
      </p:sp>
      <p:sp>
        <p:nvSpPr>
          <p:cNvPr id="9" name="Shape 6"/>
          <p:cNvSpPr/>
          <p:nvPr/>
        </p:nvSpPr>
        <p:spPr>
          <a:xfrm>
            <a:off x="5312629" y="4291489"/>
            <a:ext cx="499943" cy="499943"/>
          </a:xfrm>
          <a:prstGeom prst="roundRect">
            <a:avLst>
              <a:gd name="adj" fmla="val 20000"/>
            </a:avLst>
          </a:prstGeom>
          <a:solidFill>
            <a:srgbClr val="EBD0FB"/>
          </a:solidFill>
          <a:ln w="13811">
            <a:solidFill>
              <a:srgbClr val="D7A1F7"/>
            </a:solidFill>
            <a:prstDash val="solid"/>
          </a:ln>
        </p:spPr>
      </p:sp>
      <p:sp>
        <p:nvSpPr>
          <p:cNvPr id="10" name="Text 7"/>
          <p:cNvSpPr/>
          <p:nvPr/>
        </p:nvSpPr>
        <p:spPr>
          <a:xfrm>
            <a:off x="5466510" y="4319668"/>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1" name="Text 8"/>
          <p:cNvSpPr/>
          <p:nvPr/>
        </p:nvSpPr>
        <p:spPr>
          <a:xfrm>
            <a:off x="6204228" y="4354315"/>
            <a:ext cx="2221944" cy="347186"/>
          </a:xfrm>
          <a:prstGeom prst="rect">
            <a:avLst/>
          </a:prstGeom>
          <a:noFill/>
          <a:ln/>
        </p:spPr>
        <p:txBody>
          <a:bodyPr wrap="none" rtlCol="0" anchor="t"/>
          <a:lstStyle/>
          <a:p>
            <a:pPr marL="0" indent="0">
              <a:lnSpc>
                <a:spcPts val="2734"/>
              </a:lnSpc>
              <a:buNone/>
            </a:pPr>
            <a:r>
              <a:rPr lang="en-US" sz="3200" b="1" i="1" kern="0" spc="-44" dirty="0" smtClean="0">
                <a:solidFill>
                  <a:srgbClr val="272525"/>
                </a:solidFill>
                <a:latin typeface="Times New Roman" panose="02020603050405020304" pitchFamily="18" charset="0"/>
                <a:ea typeface="adonis-web" pitchFamily="34" charset="-122"/>
                <a:cs typeface="Times New Roman" panose="02020603050405020304" pitchFamily="18" charset="0"/>
              </a:rPr>
              <a:t>DATABASE</a:t>
            </a:r>
            <a:endParaRPr lang="en-US" sz="3200" i="1" dirty="0">
              <a:latin typeface="Times New Roman" panose="02020603050405020304" pitchFamily="18" charset="0"/>
              <a:cs typeface="Times New Roman" panose="02020603050405020304" pitchFamily="18" charset="0"/>
            </a:endParaRPr>
          </a:p>
        </p:txBody>
      </p:sp>
      <p:sp>
        <p:nvSpPr>
          <p:cNvPr id="12" name="Text 9"/>
          <p:cNvSpPr/>
          <p:nvPr/>
        </p:nvSpPr>
        <p:spPr>
          <a:xfrm>
            <a:off x="6204228" y="4965025"/>
            <a:ext cx="2440900" cy="1421606"/>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A robust database system such as PostgreSQL or MongoDB will store sensor data securely.</a:t>
            </a:r>
            <a:endParaRPr lang="en-US" sz="2400" dirty="0">
              <a:latin typeface="Times New Roman" panose="02020603050405020304" pitchFamily="18" charset="0"/>
              <a:cs typeface="Times New Roman" panose="02020603050405020304" pitchFamily="18" charset="0"/>
            </a:endParaRPr>
          </a:p>
        </p:txBody>
      </p:sp>
      <p:sp>
        <p:nvSpPr>
          <p:cNvPr id="13" name="Shape 10"/>
          <p:cNvSpPr/>
          <p:nvPr/>
        </p:nvSpPr>
        <p:spPr>
          <a:xfrm>
            <a:off x="9150847" y="4354315"/>
            <a:ext cx="499943" cy="499943"/>
          </a:xfrm>
          <a:prstGeom prst="roundRect">
            <a:avLst>
              <a:gd name="adj" fmla="val 20000"/>
            </a:avLst>
          </a:prstGeom>
          <a:solidFill>
            <a:srgbClr val="EBD0FB"/>
          </a:solidFill>
          <a:ln w="13811">
            <a:solidFill>
              <a:srgbClr val="D7A1F7"/>
            </a:solidFill>
            <a:prstDash val="solid"/>
          </a:ln>
        </p:spPr>
      </p:sp>
      <p:sp>
        <p:nvSpPr>
          <p:cNvPr id="14" name="Text 11"/>
          <p:cNvSpPr/>
          <p:nvPr/>
        </p:nvSpPr>
        <p:spPr>
          <a:xfrm>
            <a:off x="9308842" y="4371580"/>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Times New Roman" panose="02020603050405020304" pitchFamily="18" charset="0"/>
                <a:ea typeface="adonis-web"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5" name="Text 12"/>
          <p:cNvSpPr/>
          <p:nvPr/>
        </p:nvSpPr>
        <p:spPr>
          <a:xfrm>
            <a:off x="9865330" y="4370652"/>
            <a:ext cx="2221944" cy="347186"/>
          </a:xfrm>
          <a:prstGeom prst="rect">
            <a:avLst/>
          </a:prstGeom>
          <a:noFill/>
          <a:ln/>
        </p:spPr>
        <p:txBody>
          <a:bodyPr wrap="none" rtlCol="0" anchor="t"/>
          <a:lstStyle/>
          <a:p>
            <a:pPr marL="0" indent="0">
              <a:lnSpc>
                <a:spcPts val="2734"/>
              </a:lnSpc>
              <a:buNone/>
            </a:pPr>
            <a:r>
              <a:rPr lang="en-US" sz="3200" b="1" i="1" kern="0" spc="-44" dirty="0" smtClean="0">
                <a:solidFill>
                  <a:srgbClr val="272525"/>
                </a:solidFill>
                <a:latin typeface="Times New Roman" panose="02020603050405020304" pitchFamily="18" charset="0"/>
                <a:ea typeface="adonis-web" pitchFamily="34" charset="-122"/>
                <a:cs typeface="Times New Roman" panose="02020603050405020304" pitchFamily="18" charset="0"/>
              </a:rPr>
              <a:t>DATA ANALYTICS</a:t>
            </a:r>
            <a:endParaRPr lang="en-US" sz="3200" i="1" dirty="0">
              <a:latin typeface="Times New Roman" panose="02020603050405020304" pitchFamily="18" charset="0"/>
              <a:cs typeface="Times New Roman" panose="02020603050405020304" pitchFamily="18" charset="0"/>
            </a:endParaRPr>
          </a:p>
        </p:txBody>
      </p:sp>
      <p:sp>
        <p:nvSpPr>
          <p:cNvPr id="16" name="Text 13"/>
          <p:cNvSpPr/>
          <p:nvPr/>
        </p:nvSpPr>
        <p:spPr>
          <a:xfrm>
            <a:off x="10060066" y="4965025"/>
            <a:ext cx="2924413" cy="2132409"/>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Python libraries like Pandas and NumPy will be implemented for data analytics and anomaly detection algorithms to </a:t>
            </a:r>
            <a:r>
              <a:rPr lang="en-US" sz="20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identify</a:t>
            </a: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 malfunctions.</a:t>
            </a:r>
            <a:endParaRPr lang="en-US" sz="2400" dirty="0">
              <a:latin typeface="Times New Roman" panose="02020603050405020304" pitchFamily="18" charset="0"/>
              <a:cs typeface="Times New Roman" panose="02020603050405020304" pitchFamily="18" charset="0"/>
            </a:endParaRPr>
          </a:p>
        </p:txBody>
      </p:sp>
      <p:pic>
        <p:nvPicPr>
          <p:cNvPr id="17" name="Image 1" descr="preencoded.png"/>
          <p:cNvPicPr>
            <a:picLocks noChangeAspect="1"/>
          </p:cNvPicPr>
          <p:nvPr/>
        </p:nvPicPr>
        <p:blipFill>
          <a:blip r:embed="rId4"/>
          <a:stretch>
            <a:fillRect/>
          </a:stretch>
        </p:blipFill>
        <p:spPr>
          <a:xfrm>
            <a:off x="0" y="0"/>
            <a:ext cx="14630400" cy="27774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324261" y="620256"/>
            <a:ext cx="6442829" cy="833199"/>
          </a:xfrm>
          <a:prstGeom prst="rect">
            <a:avLst/>
          </a:prstGeom>
          <a:noFill/>
          <a:ln/>
        </p:spPr>
        <p:txBody>
          <a:bodyPr wrap="none" rtlCol="0" anchor="t"/>
          <a:lstStyle/>
          <a:p>
            <a:pPr marL="0" indent="0">
              <a:lnSpc>
                <a:spcPts val="6561"/>
              </a:lnSpc>
              <a:buNone/>
            </a:pPr>
            <a:endParaRPr lang="en-US" sz="48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Text 2"/>
          <p:cNvSpPr/>
          <p:nvPr/>
        </p:nvSpPr>
        <p:spPr>
          <a:xfrm>
            <a:off x="1324261" y="1831734"/>
            <a:ext cx="9578102" cy="355402"/>
          </a:xfrm>
          <a:prstGeom prst="rect">
            <a:avLst/>
          </a:prstGeom>
          <a:noFill/>
          <a:ln/>
        </p:spPr>
        <p:txBody>
          <a:bodyPr wrap="none" rtlCol="0" anchor="t"/>
          <a:lstStyle/>
          <a:p>
            <a:pPr marL="342900" indent="-342900" algn="l">
              <a:lnSpc>
                <a:spcPts val="2799"/>
              </a:lnSpc>
              <a:buSzPct val="100000"/>
              <a:buChar char="•"/>
            </a:pPr>
            <a:endParaRPr lang="en-US" sz="3200" dirty="0">
              <a:latin typeface="Times New Roman" panose="02020603050405020304" pitchFamily="18" charset="0"/>
              <a:cs typeface="Times New Roman" panose="02020603050405020304" pitchFamily="18" charset="0"/>
            </a:endParaRPr>
          </a:p>
        </p:txBody>
      </p:sp>
      <p:sp>
        <p:nvSpPr>
          <p:cNvPr id="6" name="Text 3"/>
          <p:cNvSpPr/>
          <p:nvPr/>
        </p:nvSpPr>
        <p:spPr>
          <a:xfrm>
            <a:off x="1324261" y="2520391"/>
            <a:ext cx="9578102" cy="355402"/>
          </a:xfrm>
          <a:prstGeom prst="rect">
            <a:avLst/>
          </a:prstGeom>
          <a:noFill/>
          <a:ln/>
        </p:spPr>
        <p:txBody>
          <a:bodyPr wrap="none" rtlCol="0" anchor="t"/>
          <a:lstStyle/>
          <a:p>
            <a:pPr algn="l">
              <a:lnSpc>
                <a:spcPts val="2799"/>
              </a:lnSpc>
              <a:buSzPct val="100000"/>
            </a:pPr>
            <a:endParaRPr lang="en-US" sz="3200" dirty="0">
              <a:latin typeface="Times New Roman" panose="02020603050405020304" pitchFamily="18" charset="0"/>
              <a:cs typeface="Times New Roman" panose="02020603050405020304" pitchFamily="18" charset="0"/>
            </a:endParaRPr>
          </a:p>
        </p:txBody>
      </p:sp>
      <p:sp>
        <p:nvSpPr>
          <p:cNvPr id="7" name="Text 4"/>
          <p:cNvSpPr/>
          <p:nvPr/>
        </p:nvSpPr>
        <p:spPr>
          <a:xfrm>
            <a:off x="1324261" y="4029031"/>
            <a:ext cx="4684514" cy="694373"/>
          </a:xfrm>
          <a:prstGeom prst="rect">
            <a:avLst/>
          </a:prstGeom>
          <a:noFill/>
          <a:ln/>
        </p:spPr>
        <p:txBody>
          <a:bodyPr wrap="none" rtlCol="0" anchor="t"/>
          <a:lstStyle/>
          <a:p>
            <a:pPr marL="0" indent="0">
              <a:lnSpc>
                <a:spcPts val="5468"/>
              </a:lnSpc>
              <a:buNone/>
            </a:pPr>
            <a:r>
              <a:rPr lang="en-US" sz="3600" b="1" i="1" kern="0" spc="-87"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 USER </a:t>
            </a:r>
            <a:r>
              <a:rPr lang="en-US" sz="3600" b="1" i="1" kern="0" spc="-87"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FEEDBACK LOOP</a:t>
            </a:r>
            <a:endParaRPr lang="en-US" sz="3600"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8" name="Text 5"/>
          <p:cNvSpPr/>
          <p:nvPr/>
        </p:nvSpPr>
        <p:spPr>
          <a:xfrm>
            <a:off x="1369755" y="4825248"/>
            <a:ext cx="11980485" cy="1421606"/>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The smart fountain allows users to provide anonymous feedback, ensuring that their privacy preferences are respected during the process. We leverage data analytics to identify issues with the fountains, and real-time alerts are generated to address those issues, hopefully improving overall user experience and fountain maintenance.</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1369755" y="357477"/>
            <a:ext cx="6205288" cy="630942"/>
          </a:xfrm>
          <a:prstGeom prst="rect">
            <a:avLst/>
          </a:prstGeom>
        </p:spPr>
        <p:txBody>
          <a:bodyPr wrap="none">
            <a:spAutoFit/>
          </a:bodyPr>
          <a:lstStyle/>
          <a:p>
            <a:pPr>
              <a:lnSpc>
                <a:spcPts val="4150"/>
              </a:lnSpc>
            </a:pPr>
            <a:r>
              <a:rPr lang="en-US" sz="3600" b="1" i="1" kern="0" spc="-66"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TESTING AND MONITORING</a:t>
            </a:r>
            <a:endParaRPr lang="en-US" sz="3600" i="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9" name="Shape 7"/>
          <p:cNvSpPr/>
          <p:nvPr/>
        </p:nvSpPr>
        <p:spPr>
          <a:xfrm>
            <a:off x="1537633" y="1179872"/>
            <a:ext cx="379333" cy="379333"/>
          </a:xfrm>
          <a:prstGeom prst="roundRect">
            <a:avLst>
              <a:gd name="adj" fmla="val 20006"/>
            </a:avLst>
          </a:prstGeom>
          <a:solidFill>
            <a:srgbClr val="EBD0FB"/>
          </a:solidFill>
          <a:ln w="10478">
            <a:solidFill>
              <a:srgbClr val="D7A1F7"/>
            </a:solidFill>
            <a:prstDash val="solid"/>
          </a:ln>
        </p:spPr>
      </p:sp>
      <p:sp>
        <p:nvSpPr>
          <p:cNvPr id="10" name="Rectangle 9"/>
          <p:cNvSpPr/>
          <p:nvPr/>
        </p:nvSpPr>
        <p:spPr>
          <a:xfrm>
            <a:off x="2130338" y="1199630"/>
            <a:ext cx="3440557" cy="366447"/>
          </a:xfrm>
          <a:prstGeom prst="rect">
            <a:avLst/>
          </a:prstGeom>
        </p:spPr>
        <p:txBody>
          <a:bodyPr wrap="none">
            <a:spAutoFit/>
          </a:bodyPr>
          <a:lstStyle/>
          <a:p>
            <a:pPr>
              <a:lnSpc>
                <a:spcPts val="2075"/>
              </a:lnSpc>
            </a:pPr>
            <a:r>
              <a:rPr lang="en-US" sz="2400" b="1" i="1" kern="0" spc="-33" dirty="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AUTOMATED TESTING</a:t>
            </a:r>
            <a:endParaRPr lang="en-US" sz="24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2067184" y="1769110"/>
            <a:ext cx="3657600" cy="1994264"/>
          </a:xfrm>
          <a:prstGeom prst="rect">
            <a:avLst/>
          </a:prstGeom>
        </p:spPr>
        <p:txBody>
          <a:bodyPr wrap="square">
            <a:spAutoFit/>
          </a:bodyPr>
          <a:lstStyle/>
          <a:p>
            <a:pPr>
              <a:lnSpc>
                <a:spcPts val="2125"/>
              </a:lnSpc>
            </a:pPr>
            <a:r>
              <a:rPr lang="en-US" sz="2800" kern="0" spc="-27" dirty="0">
                <a:solidFill>
                  <a:srgbClr val="272525"/>
                </a:solidFill>
                <a:latin typeface="Times New Roman" panose="02020603050405020304" pitchFamily="18" charset="0"/>
                <a:ea typeface="Source Sans Pro" pitchFamily="34" charset="-122"/>
                <a:cs typeface="Times New Roman" panose="02020603050405020304" pitchFamily="18" charset="0"/>
              </a:rPr>
              <a:t>Automated testing frameworks like Selenium and </a:t>
            </a:r>
            <a:r>
              <a:rPr lang="en-US" sz="2800" kern="0" spc="-27" dirty="0" err="1">
                <a:solidFill>
                  <a:srgbClr val="272525"/>
                </a:solidFill>
                <a:latin typeface="Times New Roman" panose="02020603050405020304" pitchFamily="18" charset="0"/>
                <a:ea typeface="Source Sans Pro" pitchFamily="34" charset="-122"/>
                <a:cs typeface="Times New Roman" panose="02020603050405020304" pitchFamily="18" charset="0"/>
              </a:rPr>
              <a:t>Appium</a:t>
            </a:r>
            <a:r>
              <a:rPr lang="en-US" sz="2800" kern="0" spc="-27" dirty="0">
                <a:solidFill>
                  <a:srgbClr val="272525"/>
                </a:solidFill>
                <a:latin typeface="Times New Roman" panose="02020603050405020304" pitchFamily="18" charset="0"/>
                <a:ea typeface="Source Sans Pro" pitchFamily="34" charset="-122"/>
                <a:cs typeface="Times New Roman" panose="02020603050405020304" pitchFamily="18" charset="0"/>
              </a:rPr>
              <a:t> for mobile app testing and unit testing for backend components will be implemented.</a:t>
            </a:r>
            <a:endParaRPr lang="en-US" sz="2800" dirty="0">
              <a:latin typeface="Times New Roman" panose="02020603050405020304" pitchFamily="18" charset="0"/>
              <a:cs typeface="Times New Roman" panose="02020603050405020304" pitchFamily="18" charset="0"/>
            </a:endParaRPr>
          </a:p>
        </p:txBody>
      </p:sp>
      <p:sp>
        <p:nvSpPr>
          <p:cNvPr id="12" name="Shape 11"/>
          <p:cNvSpPr/>
          <p:nvPr/>
        </p:nvSpPr>
        <p:spPr>
          <a:xfrm>
            <a:off x="7263028" y="1132007"/>
            <a:ext cx="379333" cy="379333"/>
          </a:xfrm>
          <a:prstGeom prst="roundRect">
            <a:avLst>
              <a:gd name="adj" fmla="val 20006"/>
            </a:avLst>
          </a:prstGeom>
          <a:solidFill>
            <a:srgbClr val="EBD0FB"/>
          </a:solidFill>
          <a:ln w="10478">
            <a:solidFill>
              <a:srgbClr val="D7A1F7"/>
            </a:solidFill>
            <a:prstDash val="solid"/>
          </a:ln>
        </p:spPr>
      </p:sp>
      <p:sp>
        <p:nvSpPr>
          <p:cNvPr id="14" name="Text 12"/>
          <p:cNvSpPr/>
          <p:nvPr/>
        </p:nvSpPr>
        <p:spPr>
          <a:xfrm flipH="1">
            <a:off x="1643550" y="1216781"/>
            <a:ext cx="167497" cy="247590"/>
          </a:xfrm>
          <a:prstGeom prst="rect">
            <a:avLst/>
          </a:prstGeom>
          <a:noFill/>
          <a:ln/>
        </p:spPr>
        <p:txBody>
          <a:bodyPr wrap="none" rtlCol="0" anchor="t"/>
          <a:lstStyle/>
          <a:p>
            <a:pPr marL="0" indent="0" algn="ctr">
              <a:lnSpc>
                <a:spcPts val="2490"/>
              </a:lnSpc>
              <a:buNone/>
            </a:pPr>
            <a:r>
              <a:rPr lang="en-US" sz="1992" b="1" kern="0" spc="-40" dirty="0" smtClean="0">
                <a:solidFill>
                  <a:srgbClr val="272525"/>
                </a:solidFill>
                <a:latin typeface="Times New Roman" panose="02020603050405020304" pitchFamily="18" charset="0"/>
                <a:ea typeface="adonis-web" pitchFamily="34" charset="-122"/>
                <a:cs typeface="Times New Roman" panose="02020603050405020304" pitchFamily="18" charset="0"/>
              </a:rPr>
              <a:t>1</a:t>
            </a:r>
            <a:endParaRPr lang="en-US" sz="1992" dirty="0">
              <a:latin typeface="Times New Roman" panose="02020603050405020304" pitchFamily="18" charset="0"/>
              <a:cs typeface="Times New Roman" panose="02020603050405020304" pitchFamily="18" charset="0"/>
            </a:endParaRPr>
          </a:p>
        </p:txBody>
      </p:sp>
      <p:sp>
        <p:nvSpPr>
          <p:cNvPr id="15" name="Rectangle 14"/>
          <p:cNvSpPr/>
          <p:nvPr/>
        </p:nvSpPr>
        <p:spPr>
          <a:xfrm>
            <a:off x="7888603" y="1148900"/>
            <a:ext cx="6632915" cy="630942"/>
          </a:xfrm>
          <a:prstGeom prst="rect">
            <a:avLst/>
          </a:prstGeom>
        </p:spPr>
        <p:txBody>
          <a:bodyPr wrap="square">
            <a:spAutoFit/>
          </a:bodyPr>
          <a:lstStyle/>
          <a:p>
            <a:pPr>
              <a:lnSpc>
                <a:spcPts val="2075"/>
              </a:lnSpc>
            </a:pPr>
            <a:r>
              <a:rPr lang="en-US" sz="2400" b="1" i="1" kern="0" spc="-33" dirty="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CONTINUOUS INTEGRATION/CONTINUOUS DEPLOYMENT (CI/CD)</a:t>
            </a:r>
            <a:endParaRPr lang="en-US" sz="24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7888603" y="1927216"/>
            <a:ext cx="4573050" cy="1186350"/>
          </a:xfrm>
          <a:prstGeom prst="rect">
            <a:avLst/>
          </a:prstGeom>
        </p:spPr>
        <p:txBody>
          <a:bodyPr wrap="square">
            <a:spAutoFit/>
          </a:bodyPr>
          <a:lstStyle/>
          <a:p>
            <a:pPr>
              <a:lnSpc>
                <a:spcPts val="2125"/>
              </a:lnSpc>
            </a:pPr>
            <a:r>
              <a:rPr lang="en-US" sz="2800" kern="0" spc="-27" dirty="0">
                <a:solidFill>
                  <a:srgbClr val="272525"/>
                </a:solidFill>
                <a:latin typeface="Times New Roman" panose="02020603050405020304" pitchFamily="18" charset="0"/>
                <a:ea typeface="Source Sans Pro" pitchFamily="34" charset="-122"/>
                <a:cs typeface="Times New Roman" panose="02020603050405020304" pitchFamily="18" charset="0"/>
              </a:rPr>
              <a:t>CI/CD pipelines for automated testing and deployment processes ensure rapid development and updates.</a:t>
            </a:r>
            <a:endParaRPr lang="en-US" sz="2800" dirty="0">
              <a:latin typeface="Times New Roman" panose="02020603050405020304" pitchFamily="18" charset="0"/>
              <a:cs typeface="Times New Roman" panose="02020603050405020304" pitchFamily="18" charset="0"/>
            </a:endParaRPr>
          </a:p>
        </p:txBody>
      </p:sp>
      <p:sp>
        <p:nvSpPr>
          <p:cNvPr id="18" name="Text 12"/>
          <p:cNvSpPr/>
          <p:nvPr/>
        </p:nvSpPr>
        <p:spPr>
          <a:xfrm flipH="1">
            <a:off x="7368945" y="1167767"/>
            <a:ext cx="167497" cy="247590"/>
          </a:xfrm>
          <a:prstGeom prst="rect">
            <a:avLst/>
          </a:prstGeom>
          <a:noFill/>
          <a:ln/>
        </p:spPr>
        <p:txBody>
          <a:bodyPr wrap="none" rtlCol="0" anchor="t"/>
          <a:lstStyle/>
          <a:p>
            <a:pPr marL="0" indent="0" algn="ctr">
              <a:lnSpc>
                <a:spcPts val="2490"/>
              </a:lnSpc>
              <a:buNone/>
            </a:pPr>
            <a:r>
              <a:rPr lang="en-US" sz="1992" b="1" kern="0" spc="-40" dirty="0">
                <a:solidFill>
                  <a:srgbClr val="272525"/>
                </a:solidFill>
                <a:latin typeface="Times New Roman" panose="02020603050405020304" pitchFamily="18" charset="0"/>
                <a:ea typeface="adonis-web" pitchFamily="34" charset="-122"/>
                <a:cs typeface="Times New Roman" panose="02020603050405020304" pitchFamily="18" charset="0"/>
              </a:rPr>
              <a:t>2</a:t>
            </a:r>
            <a:endParaRPr lang="en-US" sz="199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639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792122" y="521672"/>
            <a:ext cx="4439841" cy="526971"/>
          </a:xfrm>
          <a:prstGeom prst="rect">
            <a:avLst/>
          </a:prstGeom>
          <a:noFill/>
          <a:ln/>
        </p:spPr>
        <p:txBody>
          <a:bodyPr wrap="none" rtlCol="0" anchor="t"/>
          <a:lstStyle/>
          <a:p>
            <a:pPr marL="0" indent="0">
              <a:lnSpc>
                <a:spcPts val="4150"/>
              </a:lnSpc>
              <a:buNone/>
            </a:pPr>
            <a:r>
              <a:rPr lang="en-US" sz="3320" b="1" i="1" kern="0" spc="-66" dirty="0" smtClean="0">
                <a:solidFill>
                  <a:schemeClr val="accent6">
                    <a:lumMod val="50000"/>
                  </a:schemeClr>
                </a:solidFill>
                <a:latin typeface="Times New Roman" panose="02020603050405020304" pitchFamily="18" charset="0"/>
                <a:ea typeface="adonis-web" pitchFamily="34" charset="-122"/>
                <a:cs typeface="Times New Roman" panose="02020603050405020304" pitchFamily="18" charset="0"/>
              </a:rPr>
              <a:t>MOBILE APP DEVELOPMENT</a:t>
            </a:r>
            <a:endParaRPr lang="en-US" sz="3320" i="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1899226" y="1261735"/>
            <a:ext cx="4958774" cy="3163961"/>
          </a:xfrm>
          <a:prstGeom prst="rect">
            <a:avLst/>
          </a:prstGeom>
        </p:spPr>
      </p:pic>
      <p:sp>
        <p:nvSpPr>
          <p:cNvPr id="6" name="Text 2"/>
          <p:cNvSpPr/>
          <p:nvPr/>
        </p:nvSpPr>
        <p:spPr>
          <a:xfrm>
            <a:off x="1899226" y="4804494"/>
            <a:ext cx="1686401" cy="263485"/>
          </a:xfrm>
          <a:prstGeom prst="rect">
            <a:avLst/>
          </a:prstGeom>
          <a:noFill/>
          <a:ln/>
        </p:spPr>
        <p:txBody>
          <a:bodyPr wrap="none" rtlCol="0" anchor="t"/>
          <a:lstStyle/>
          <a:p>
            <a:pPr marL="0" indent="0" algn="l">
              <a:lnSpc>
                <a:spcPts val="2075"/>
              </a:lnSpc>
              <a:buNone/>
            </a:pPr>
            <a:r>
              <a:rPr lang="en-US" sz="3200" b="1" i="1" kern="0" spc="-33"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REACT NATIVE</a:t>
            </a:r>
            <a:endParaRPr lang="en-US" sz="32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7" name="Text 3"/>
          <p:cNvSpPr/>
          <p:nvPr/>
        </p:nvSpPr>
        <p:spPr>
          <a:xfrm>
            <a:off x="1892188" y="5326319"/>
            <a:ext cx="4270868" cy="809030"/>
          </a:xfrm>
          <a:prstGeom prst="rect">
            <a:avLst/>
          </a:prstGeom>
          <a:noFill/>
          <a:ln/>
        </p:spPr>
        <p:txBody>
          <a:bodyPr wrap="square" rtlCol="0" anchor="t"/>
          <a:lstStyle/>
          <a:p>
            <a:pPr marL="0" indent="0" algn="l">
              <a:lnSpc>
                <a:spcPts val="2125"/>
              </a:lnSpc>
              <a:buNone/>
            </a:pPr>
            <a:r>
              <a:rPr lang="en-US" sz="2800" kern="0" spc="-27" dirty="0">
                <a:solidFill>
                  <a:srgbClr val="272525"/>
                </a:solidFill>
                <a:latin typeface="Times New Roman" panose="02020603050405020304" pitchFamily="18" charset="0"/>
                <a:ea typeface="Source Sans Pro" pitchFamily="34" charset="-122"/>
                <a:cs typeface="Times New Roman" panose="02020603050405020304" pitchFamily="18" charset="0"/>
              </a:rPr>
              <a:t>Cross-platform development frameworks such as React Native or Flutter will be used to build the user interface for real-time information presentation</a:t>
            </a:r>
            <a:endParaRPr lang="en-US" sz="28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8264753" y="1294543"/>
            <a:ext cx="4591711" cy="3131153"/>
          </a:xfrm>
          <a:prstGeom prst="rect">
            <a:avLst/>
          </a:prstGeom>
        </p:spPr>
      </p:pic>
      <p:sp>
        <p:nvSpPr>
          <p:cNvPr id="9" name="Text 4"/>
          <p:cNvSpPr/>
          <p:nvPr/>
        </p:nvSpPr>
        <p:spPr>
          <a:xfrm>
            <a:off x="8187672" y="4827431"/>
            <a:ext cx="2257663" cy="263485"/>
          </a:xfrm>
          <a:prstGeom prst="rect">
            <a:avLst/>
          </a:prstGeom>
          <a:noFill/>
          <a:ln/>
        </p:spPr>
        <p:txBody>
          <a:bodyPr wrap="none" rtlCol="0" anchor="t"/>
          <a:lstStyle/>
          <a:p>
            <a:pPr marL="0" indent="0" algn="l">
              <a:lnSpc>
                <a:spcPts val="2075"/>
              </a:lnSpc>
              <a:buNone/>
            </a:pPr>
            <a:r>
              <a:rPr lang="en-US" sz="3200" b="1" i="1" kern="0" spc="-33" dirty="0" smtClean="0">
                <a:solidFill>
                  <a:schemeClr val="accent4">
                    <a:lumMod val="75000"/>
                  </a:schemeClr>
                </a:solidFill>
                <a:latin typeface="Times New Roman" panose="02020603050405020304" pitchFamily="18" charset="0"/>
                <a:ea typeface="adonis-web" pitchFamily="34" charset="-122"/>
                <a:cs typeface="Times New Roman" panose="02020603050405020304" pitchFamily="18" charset="0"/>
              </a:rPr>
              <a:t>MAPPING AND GEOLOCATION</a:t>
            </a:r>
            <a:endParaRPr lang="en-US" sz="3200" i="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0" name="Text 5"/>
          <p:cNvSpPr/>
          <p:nvPr/>
        </p:nvSpPr>
        <p:spPr>
          <a:xfrm>
            <a:off x="8187672" y="5299672"/>
            <a:ext cx="4136959" cy="809030"/>
          </a:xfrm>
          <a:prstGeom prst="rect">
            <a:avLst/>
          </a:prstGeom>
          <a:noFill/>
          <a:ln/>
        </p:spPr>
        <p:txBody>
          <a:bodyPr wrap="square" rtlCol="0" anchor="t"/>
          <a:lstStyle/>
          <a:p>
            <a:pPr marL="0" indent="0" algn="l">
              <a:lnSpc>
                <a:spcPts val="2125"/>
              </a:lnSpc>
              <a:buNone/>
            </a:pPr>
            <a:r>
              <a:rPr lang="en-US" sz="2800" kern="0" spc="-27" dirty="0">
                <a:solidFill>
                  <a:srgbClr val="272525"/>
                </a:solidFill>
                <a:latin typeface="Times New Roman" panose="02020603050405020304" pitchFamily="18" charset="0"/>
                <a:ea typeface="Source Sans Pro" pitchFamily="34" charset="-122"/>
                <a:cs typeface="Times New Roman" panose="02020603050405020304" pitchFamily="18" charset="0"/>
              </a:rPr>
              <a:t>Mapping and geolocation APIs, such as the Google Maps API, will integrate with the app to allow users to find the nearest working fountains.</a:t>
            </a:r>
            <a:endParaRPr lang="en-US" sz="2800" dirty="0">
              <a:latin typeface="Times New Roman" panose="02020603050405020304" pitchFamily="18" charset="0"/>
              <a:cs typeface="Times New Roman" panose="02020603050405020304" pitchFamily="18" charset="0"/>
            </a:endParaRPr>
          </a:p>
        </p:txBody>
      </p:sp>
      <p:sp>
        <p:nvSpPr>
          <p:cNvPr id="11" name="Text 6"/>
          <p:cNvSpPr/>
          <p:nvPr/>
        </p:nvSpPr>
        <p:spPr>
          <a:xfrm>
            <a:off x="990241" y="5467349"/>
            <a:ext cx="4043601" cy="526971"/>
          </a:xfrm>
          <a:prstGeom prst="rect">
            <a:avLst/>
          </a:prstGeom>
          <a:noFill/>
          <a:ln/>
        </p:spPr>
        <p:txBody>
          <a:bodyPr wrap="none" rtlCol="0" anchor="t"/>
          <a:lstStyle/>
          <a:p>
            <a:pPr marL="0" indent="0">
              <a:lnSpc>
                <a:spcPts val="4150"/>
              </a:lnSpc>
              <a:buNone/>
            </a:pPr>
            <a:endParaRPr lang="en-US" sz="332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4" name="Text 9"/>
          <p:cNvSpPr/>
          <p:nvPr/>
        </p:nvSpPr>
        <p:spPr>
          <a:xfrm>
            <a:off x="2484465" y="6108702"/>
            <a:ext cx="1686401" cy="263485"/>
          </a:xfrm>
          <a:prstGeom prst="rect">
            <a:avLst/>
          </a:prstGeom>
          <a:noFill/>
          <a:ln/>
        </p:spPr>
        <p:txBody>
          <a:bodyPr wrap="none" rtlCol="0" anchor="t"/>
          <a:lstStyle/>
          <a:p>
            <a:pPr marL="0" indent="0">
              <a:lnSpc>
                <a:spcPts val="2075"/>
              </a:lnSpc>
              <a:buNone/>
            </a:pPr>
            <a:endParaRPr lang="en-US" sz="2000"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5" name="Text 10"/>
          <p:cNvSpPr/>
          <p:nvPr/>
        </p:nvSpPr>
        <p:spPr>
          <a:xfrm>
            <a:off x="2458914" y="6504861"/>
            <a:ext cx="3137416" cy="1078706"/>
          </a:xfrm>
          <a:prstGeom prst="rect">
            <a:avLst/>
          </a:prstGeom>
          <a:noFill/>
          <a:ln/>
        </p:spPr>
        <p:txBody>
          <a:bodyPr wrap="square" rtlCol="0" anchor="t"/>
          <a:lstStyle/>
          <a:p>
            <a:pPr marL="0" indent="0">
              <a:lnSpc>
                <a:spcPts val="2125"/>
              </a:lnSpc>
              <a:buNone/>
            </a:pPr>
            <a:endParaRPr lang="en-US" sz="2000" dirty="0">
              <a:latin typeface="Times New Roman" panose="02020603050405020304" pitchFamily="18" charset="0"/>
              <a:cs typeface="Times New Roman" panose="02020603050405020304" pitchFamily="18" charset="0"/>
            </a:endParaRPr>
          </a:p>
        </p:txBody>
      </p:sp>
      <p:sp>
        <p:nvSpPr>
          <p:cNvPr id="18" name="Text 13"/>
          <p:cNvSpPr/>
          <p:nvPr/>
        </p:nvSpPr>
        <p:spPr>
          <a:xfrm>
            <a:off x="7921729" y="6108702"/>
            <a:ext cx="6802754" cy="790456"/>
          </a:xfrm>
          <a:prstGeom prst="rect">
            <a:avLst/>
          </a:prstGeom>
          <a:noFill/>
          <a:ln/>
        </p:spPr>
        <p:txBody>
          <a:bodyPr wrap="square" rtlCol="0" anchor="t"/>
          <a:lstStyle/>
          <a:p>
            <a:pPr marL="0" indent="0">
              <a:lnSpc>
                <a:spcPts val="2075"/>
              </a:lnSpc>
              <a:buNone/>
            </a:pPr>
            <a:endParaRPr lang="en-US" sz="2000"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9" name="Text 14"/>
          <p:cNvSpPr/>
          <p:nvPr/>
        </p:nvSpPr>
        <p:spPr>
          <a:xfrm>
            <a:off x="7947422" y="6904219"/>
            <a:ext cx="3702034" cy="809030"/>
          </a:xfrm>
          <a:prstGeom prst="rect">
            <a:avLst/>
          </a:prstGeom>
          <a:noFill/>
          <a:ln/>
        </p:spPr>
        <p:txBody>
          <a:bodyPr wrap="square" rtlCol="0" anchor="t"/>
          <a:lstStyle/>
          <a:p>
            <a:pPr marL="0" indent="0">
              <a:lnSpc>
                <a:spcPts val="2125"/>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754</Words>
  <Application>Microsoft Office PowerPoint</Application>
  <PresentationFormat>Custom</PresentationFormat>
  <Paragraphs>100</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adonis-web</vt:lpstr>
      <vt:lpstr>Arial</vt:lpstr>
      <vt:lpstr>Calibri</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jayap</cp:lastModifiedBy>
  <cp:revision>11</cp:revision>
  <dcterms:created xsi:type="dcterms:W3CDTF">2023-09-29T11:14:18Z</dcterms:created>
  <dcterms:modified xsi:type="dcterms:W3CDTF">2023-09-29T12:36:35Z</dcterms:modified>
</cp:coreProperties>
</file>